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sdx" ContentType="application/vnd.ms-visio.drawing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omments/comment1.xml" ContentType="application/vnd.openxmlformats-officedocument.presentationml.comments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37"/>
  </p:notesMasterIdLst>
  <p:sldIdLst>
    <p:sldId id="256" r:id="rId2"/>
    <p:sldId id="257" r:id="rId3"/>
    <p:sldId id="284" r:id="rId4"/>
    <p:sldId id="258" r:id="rId5"/>
    <p:sldId id="262" r:id="rId6"/>
    <p:sldId id="289" r:id="rId7"/>
    <p:sldId id="290" r:id="rId8"/>
    <p:sldId id="291" r:id="rId9"/>
    <p:sldId id="285" r:id="rId10"/>
    <p:sldId id="286" r:id="rId11"/>
    <p:sldId id="261" r:id="rId12"/>
    <p:sldId id="266" r:id="rId13"/>
    <p:sldId id="267" r:id="rId14"/>
    <p:sldId id="288" r:id="rId15"/>
    <p:sldId id="263" r:id="rId16"/>
    <p:sldId id="264" r:id="rId17"/>
    <p:sldId id="268" r:id="rId18"/>
    <p:sldId id="292" r:id="rId19"/>
    <p:sldId id="293" r:id="rId20"/>
    <p:sldId id="294" r:id="rId21"/>
    <p:sldId id="270" r:id="rId22"/>
    <p:sldId id="295" r:id="rId23"/>
    <p:sldId id="271" r:id="rId24"/>
    <p:sldId id="272" r:id="rId25"/>
    <p:sldId id="273" r:id="rId26"/>
    <p:sldId id="274" r:id="rId27"/>
    <p:sldId id="275" r:id="rId28"/>
    <p:sldId id="276" r:id="rId29"/>
    <p:sldId id="277" r:id="rId30"/>
    <p:sldId id="278" r:id="rId31"/>
    <p:sldId id="279" r:id="rId32"/>
    <p:sldId id="281" r:id="rId33"/>
    <p:sldId id="282" r:id="rId34"/>
    <p:sldId id="280" r:id="rId35"/>
    <p:sldId id="283" r:id="rId3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Windows User" initials="WU" lastIdx="1" clrIdx="0">
    <p:extLst>
      <p:ext uri="{19B8F6BF-5375-455C-9EA6-DF929625EA0E}">
        <p15:presenceInfo xmlns:p15="http://schemas.microsoft.com/office/powerpoint/2012/main" userId="Windows User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7" d="100"/>
          <a:sy n="87" d="100"/>
        </p:scale>
        <p:origin x="66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5-08-09T20:53:12.940" idx="1">
    <p:pos x="10" y="10"/>
    <p:text/>
    <p:extLst>
      <p:ext uri="{C676402C-5697-4E1C-873F-D02D1690AC5C}">
        <p15:threadingInfo xmlns:p15="http://schemas.microsoft.com/office/powerpoint/2012/main" timeZoneBias="420"/>
      </p:ext>
    </p:extLst>
  </p:cm>
</p:cmLst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image" Target="../media/image2.emf"/></Relationships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470F2D4-E961-49FA-9576-4D6F970B761F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C9E633-FD01-4FA7-A7DD-D30195E63BB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04945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FC9E633-FD01-4FA7-A7DD-D30195E63BBE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17774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FC9E633-FD01-4FA7-A7DD-D30195E63BBE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295549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FC9E633-FD01-4FA7-A7DD-D30195E63BBE}" type="slidenum">
              <a:rPr lang="en-US" smtClean="0"/>
              <a:t>31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354279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FC9E633-FD01-4FA7-A7DD-D30195E63BBE}" type="slidenum">
              <a:rPr lang="en-US" smtClean="0"/>
              <a:t>32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10898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82736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85906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11937791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298544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5763934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86657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388206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91300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74040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5300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5309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98156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6089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5904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74410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20195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64330E-667D-40FD-9CCB-883924852157}" type="datetimeFigureOut">
              <a:rPr lang="en-US" smtClean="0"/>
              <a:t>8/11/2015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9E6A2FB0-D693-4A20-BAA7-91BC982AACC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89838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  <p:sldLayoutId id="2147483708" r:id="rId12"/>
    <p:sldLayoutId id="2147483709" r:id="rId13"/>
    <p:sldLayoutId id="2147483710" r:id="rId14"/>
    <p:sldLayoutId id="2147483711" r:id="rId15"/>
    <p:sldLayoutId id="2147483712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Visio_Drawing1.vsd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3.emf"/><Relationship Id="rId5" Type="http://schemas.openxmlformats.org/officeDocument/2006/relationships/package" Target="../embeddings/Microsoft_Visio_Drawing2.vsdx"/><Relationship Id="rId4" Type="http://schemas.openxmlformats.org/officeDocument/2006/relationships/image" Target="../media/image2.emf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kaggle.com/c/titanic" TargetMode="Externa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slide" Target="slide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8" Type="http://schemas.openxmlformats.org/officeDocument/2006/relationships/hyperlink" Target="http://trevorstephens.com/post/72916401642/titanic-getting-started-with-r" TargetMode="External"/><Relationship Id="rId13" Type="http://schemas.openxmlformats.org/officeDocument/2006/relationships/hyperlink" Target="http://people.revoledu.com/kardi/tutorial/DecisionTree/decision-tree-algorithm-next-iteration.htm%09%09http:/people.revoledu.com/kardi/tutorial/DecisionTree/decision-tree-algorithm-next-iteration.htm%09%09%09%09%09%09%09%09%09http:/people.revoledu.com/kardi/tutorial/DecisionTree/decision-tree-algorithm-next-iteration.htm" TargetMode="External"/><Relationship Id="rId3" Type="http://schemas.openxmlformats.org/officeDocument/2006/relationships/hyperlink" Target="http://info.salford-systems.com/an-introduction-to-random-forests-for-beginners" TargetMode="External"/><Relationship Id="rId7" Type="http://schemas.openxmlformats.org/officeDocument/2006/relationships/hyperlink" Target="http://www-bcf.usc.edu/~gareth/ISL/ISLR%20Fourth%20Printing.pdf" TargetMode="External"/><Relationship Id="rId12" Type="http://schemas.openxmlformats.org/officeDocument/2006/relationships/hyperlink" Target="https://cran.r-project.org/web/packages/caret/caret.pdf" TargetMode="External"/><Relationship Id="rId2" Type="http://schemas.openxmlformats.org/officeDocument/2006/relationships/hyperlink" Target="http://www.stat.berkeley.edu/~breiman/RandomForests/cc_home.htm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-stat.stanford.edu/~tibs/ElemStatLearn/download.html" TargetMode="External"/><Relationship Id="rId11" Type="http://schemas.openxmlformats.org/officeDocument/2006/relationships/hyperlink" Target="https://cran.r-project.org/web/packages/rpart/rpart.pdf" TargetMode="External"/><Relationship Id="rId5" Type="http://schemas.openxmlformats.org/officeDocument/2006/relationships/hyperlink" Target="https://www.youtube.com/watch?v=OByOgGXq76A" TargetMode="External"/><Relationship Id="rId10" Type="http://schemas.openxmlformats.org/officeDocument/2006/relationships/hyperlink" Target="https://cran.r-project.org/web/packages/randomForest/randomForest.pdf" TargetMode="External"/><Relationship Id="rId4" Type="http://schemas.openxmlformats.org/officeDocument/2006/relationships/hyperlink" Target="https://www.youtube.com/watch?v=3kYujfDgmNk" TargetMode="External"/><Relationship Id="rId9" Type="http://schemas.openxmlformats.org/officeDocument/2006/relationships/hyperlink" Target="https://github.com/wehrley/wehrley.github.io/blob/master/SOUPTONUTS.md" TargetMode="External"/><Relationship Id="rId14" Type="http://schemas.openxmlformats.org/officeDocument/2006/relationships/hyperlink" Target="http://www.epibiostat.ucsf.edu/biostat/cbmb/publications/bench.rf.regn.pdf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" Target="slide29.xml"/><Relationship Id="rId2" Type="http://schemas.openxmlformats.org/officeDocument/2006/relationships/hyperlink" Target="http://people.revoledu.com/kardi/tutorial/DecisionTree/decision-tree-algorithm-next-iteration.htm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comments" Target="../comments/comment1.xml"/><Relationship Id="rId4" Type="http://schemas.openxmlformats.org/officeDocument/2006/relationships/image" Target="../media/image1.emf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RANDOM FORESTS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PRESENTER:	MITHUN ALVA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843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08931"/>
          </a:xfrm>
        </p:spPr>
        <p:txBody>
          <a:bodyPr>
            <a:normAutofit/>
          </a:bodyPr>
          <a:lstStyle/>
          <a:p>
            <a:r>
              <a:rPr lang="en-US" sz="2800" b="1" dirty="0"/>
              <a:t>ORIGIN OF RANDOM FORESTS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33041"/>
            <a:ext cx="8915400" cy="4578181"/>
          </a:xfrm>
        </p:spPr>
        <p:txBody>
          <a:bodyPr/>
          <a:lstStyle/>
          <a:p>
            <a:r>
              <a:rPr lang="en-US" sz="2000" b="1" dirty="0" smtClean="0"/>
              <a:t>Shortcomings of Decision Tree Models</a:t>
            </a:r>
          </a:p>
          <a:p>
            <a:pPr marL="0" indent="0">
              <a:buNone/>
            </a:pPr>
            <a:endParaRPr lang="en-US" b="1" dirty="0" smtClean="0"/>
          </a:p>
          <a:p>
            <a:pPr lvl="1"/>
            <a:r>
              <a:rPr lang="en-US" sz="1800" dirty="0" smtClean="0"/>
              <a:t>High Variance: If we split the training data into two parts at random and fit a decision tree to both halves,  we could get very different trees.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Tend to favor categorical predictors with many levels. </a:t>
            </a:r>
            <a:r>
              <a:rPr lang="en-US" sz="1800" dirty="0"/>
              <a:t> </a:t>
            </a:r>
            <a:r>
              <a:rPr lang="en-US" sz="1800" dirty="0" smtClean="0"/>
              <a:t>Variables with a large number of levels can cause severe overfitting.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endParaRPr lang="en-US" dirty="0"/>
          </a:p>
          <a:p>
            <a:r>
              <a:rPr lang="en-US" sz="2000" dirty="0" smtClean="0"/>
              <a:t>‘Bagging’ attempts to address the above shortcomings.</a:t>
            </a:r>
          </a:p>
          <a:p>
            <a:pPr lvl="1"/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8379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598762"/>
          </a:xfrm>
        </p:spPr>
        <p:txBody>
          <a:bodyPr>
            <a:normAutofit/>
          </a:bodyPr>
          <a:lstStyle/>
          <a:p>
            <a:r>
              <a:rPr lang="en-US" sz="2800" b="1" dirty="0"/>
              <a:t>ORIGIN OF RANDOM FORESTS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66092"/>
            <a:ext cx="8915400" cy="4545130"/>
          </a:xfrm>
        </p:spPr>
        <p:txBody>
          <a:bodyPr/>
          <a:lstStyle/>
          <a:p>
            <a:r>
              <a:rPr lang="en-US" sz="2000" dirty="0" smtClean="0"/>
              <a:t>Bagging (</a:t>
            </a:r>
            <a:r>
              <a:rPr lang="en-US" sz="2000" i="1" dirty="0" smtClean="0"/>
              <a:t>also known as ‘bootstrap aggregation’)</a:t>
            </a:r>
          </a:p>
          <a:p>
            <a:pPr marL="0" indent="0">
              <a:buNone/>
            </a:pPr>
            <a:endParaRPr lang="en-US" sz="2000" dirty="0" smtClean="0"/>
          </a:p>
          <a:p>
            <a:pPr lvl="1"/>
            <a:r>
              <a:rPr lang="en-US" sz="1800" dirty="0" smtClean="0"/>
              <a:t>From your full dataset, take a sample , generate a tree and obtain predictions.</a:t>
            </a:r>
            <a:r>
              <a:rPr lang="en-US" sz="1800" i="1" dirty="0"/>
              <a:t> </a:t>
            </a:r>
            <a:endParaRPr lang="en-US" sz="1800" i="1" dirty="0" smtClean="0"/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Repeat with a different sample, from the same dataset. The new tree will typically make different predictions.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Continue sampling and generating trees in this manner till about 500 trees are obtained.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/>
              <a:t> </a:t>
            </a:r>
            <a:r>
              <a:rPr lang="en-US" sz="1800" dirty="0" smtClean="0"/>
              <a:t>This process is called “Bagging”.</a:t>
            </a:r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3687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09779"/>
          </a:xfrm>
        </p:spPr>
        <p:txBody>
          <a:bodyPr>
            <a:normAutofit/>
          </a:bodyPr>
          <a:lstStyle/>
          <a:p>
            <a:r>
              <a:rPr lang="en-US" sz="2800" b="1" dirty="0"/>
              <a:t>ORIGIN OF RANDOM FORESTS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44058"/>
            <a:ext cx="8915400" cy="4567164"/>
          </a:xfrm>
        </p:spPr>
        <p:txBody>
          <a:bodyPr/>
          <a:lstStyle/>
          <a:p>
            <a:r>
              <a:rPr lang="en-US" dirty="0" smtClean="0"/>
              <a:t>‘</a:t>
            </a:r>
            <a:r>
              <a:rPr lang="en-US" sz="2000" dirty="0" smtClean="0"/>
              <a:t>Out of Bag’ (OOB) Data</a:t>
            </a:r>
          </a:p>
          <a:p>
            <a:pPr marL="0" indent="0">
              <a:buNone/>
            </a:pPr>
            <a:endParaRPr lang="en-US" sz="2000" dirty="0" smtClean="0"/>
          </a:p>
          <a:p>
            <a:pPr lvl="1"/>
            <a:r>
              <a:rPr lang="en-US" sz="1800" dirty="0" smtClean="0"/>
              <a:t>If we sample from available data and build a tree, we already have holdout data available for that tree. This data is referred to as “Out of Bag” data.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Every tree grown has a different holdout sample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Every record in the full dataset is “in bag” for some trees(about 2/3</a:t>
            </a:r>
            <a:r>
              <a:rPr lang="en-US" sz="1800" baseline="30000" dirty="0" smtClean="0"/>
              <a:t>rd</a:t>
            </a:r>
            <a:r>
              <a:rPr lang="en-US" sz="1800" dirty="0" smtClean="0"/>
              <a:t>) and “out of bag” for the other trees. </a:t>
            </a:r>
          </a:p>
          <a:p>
            <a:pPr lvl="1"/>
            <a:endParaRPr lang="en-US" dirty="0"/>
          </a:p>
          <a:p>
            <a:pPr marL="457200" lvl="1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8272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499610"/>
          </a:xfrm>
        </p:spPr>
        <p:txBody>
          <a:bodyPr>
            <a:noAutofit/>
          </a:bodyPr>
          <a:lstStyle/>
          <a:p>
            <a:r>
              <a:rPr lang="en-US" sz="2800" b="1" dirty="0"/>
              <a:t>ORIGIN OF RANDOM </a:t>
            </a:r>
            <a:r>
              <a:rPr lang="en-US" sz="2800" b="1" dirty="0" smtClean="0"/>
              <a:t>FORESTS</a:t>
            </a:r>
            <a:br>
              <a:rPr lang="en-US" sz="2800" b="1" dirty="0" smtClean="0"/>
            </a:br>
            <a:r>
              <a:rPr lang="en-US" sz="2800" b="1" dirty="0"/>
              <a:t/>
            </a:r>
            <a:br>
              <a:rPr lang="en-US" sz="2800" b="1" dirty="0"/>
            </a:b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277957"/>
            <a:ext cx="8915400" cy="4633265"/>
          </a:xfrm>
        </p:spPr>
        <p:txBody>
          <a:bodyPr/>
          <a:lstStyle/>
          <a:p>
            <a:r>
              <a:rPr lang="en-US" sz="2000" dirty="0"/>
              <a:t>‘Out of Bag’ (OOB) </a:t>
            </a:r>
            <a:r>
              <a:rPr lang="en-US" sz="2000" dirty="0" smtClean="0"/>
              <a:t>Data</a:t>
            </a:r>
          </a:p>
          <a:p>
            <a:pPr marL="0" indent="0">
              <a:buNone/>
            </a:pPr>
            <a:endParaRPr lang="en-US" dirty="0"/>
          </a:p>
          <a:p>
            <a:pPr lvl="1"/>
            <a:r>
              <a:rPr lang="en-US" sz="1800" dirty="0" smtClean="0"/>
              <a:t>Suppose a given record was “in bag” for 375 trees and “out of bag” for the remaining 125 trees.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Predictions for this record could be generated using just the “out of bag” trees.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Always having OOB data means we can effectively work with relatively small datasets.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5127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510627"/>
          </a:xfrm>
        </p:spPr>
        <p:txBody>
          <a:bodyPr>
            <a:noAutofit/>
          </a:bodyPr>
          <a:lstStyle/>
          <a:p>
            <a:r>
              <a:rPr lang="en-US" sz="2800" b="1" dirty="0"/>
              <a:t>ORIGIN OF RANDOM FORESTS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233889"/>
            <a:ext cx="8915400" cy="4677333"/>
          </a:xfrm>
        </p:spPr>
        <p:txBody>
          <a:bodyPr>
            <a:normAutofit fontScale="92500" lnSpcReduction="10000"/>
          </a:bodyPr>
          <a:lstStyle/>
          <a:p>
            <a:r>
              <a:rPr lang="en-US" sz="2000" dirty="0" smtClean="0"/>
              <a:t>Bagging</a:t>
            </a:r>
          </a:p>
          <a:p>
            <a:pPr lvl="1"/>
            <a:r>
              <a:rPr lang="en-US" sz="1800" dirty="0" smtClean="0"/>
              <a:t>The sampling method here is bootstrap sampling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2"/>
            <a:r>
              <a:rPr lang="en-US" sz="1600" dirty="0" smtClean="0"/>
              <a:t>Each time the # of observations in the sample  = # of observations in the training data</a:t>
            </a:r>
          </a:p>
          <a:p>
            <a:pPr lvl="2"/>
            <a:r>
              <a:rPr lang="en-US" sz="1600" dirty="0" smtClean="0"/>
              <a:t>However, sampling is done with replacement.</a:t>
            </a:r>
          </a:p>
          <a:p>
            <a:pPr lvl="2"/>
            <a:r>
              <a:rPr lang="en-US" sz="1600" dirty="0" smtClean="0"/>
              <a:t>Therefore  all observations will not be present in the chosen sample</a:t>
            </a:r>
          </a:p>
          <a:p>
            <a:pPr marL="914400" lvl="2" indent="0">
              <a:buNone/>
            </a:pPr>
            <a:endParaRPr lang="en-US" sz="1600" dirty="0" smtClean="0"/>
          </a:p>
          <a:p>
            <a:pPr lvl="1"/>
            <a:r>
              <a:rPr lang="en-US" sz="1800" dirty="0" smtClean="0"/>
              <a:t>Example: if the training data is {1,2,3,4,5}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2"/>
            <a:r>
              <a:rPr lang="en-US" sz="1600" dirty="0" smtClean="0"/>
              <a:t>Sample 1 could be </a:t>
            </a:r>
            <a:r>
              <a:rPr lang="en-US" sz="1600" dirty="0"/>
              <a:t>{</a:t>
            </a:r>
            <a:r>
              <a:rPr lang="en-US" sz="1600" dirty="0" smtClean="0"/>
              <a:t>5,1,1,4,1}</a:t>
            </a:r>
          </a:p>
          <a:p>
            <a:pPr lvl="2"/>
            <a:r>
              <a:rPr lang="en-US" sz="1600" dirty="0" smtClean="0"/>
              <a:t>Sample </a:t>
            </a:r>
            <a:r>
              <a:rPr lang="en-US" sz="1600" dirty="0"/>
              <a:t>2 could be {</a:t>
            </a:r>
            <a:r>
              <a:rPr lang="en-US" sz="1600" dirty="0" smtClean="0"/>
              <a:t>2,1,5,3,3}</a:t>
            </a:r>
          </a:p>
          <a:p>
            <a:pPr lvl="2"/>
            <a:r>
              <a:rPr lang="en-US" sz="1600" dirty="0" smtClean="0"/>
              <a:t>Sample 3 </a:t>
            </a:r>
            <a:r>
              <a:rPr lang="en-US" sz="1600" dirty="0"/>
              <a:t>could be {</a:t>
            </a:r>
            <a:r>
              <a:rPr lang="en-US" sz="1600" dirty="0" smtClean="0"/>
              <a:t>1,2,3,2,5}</a:t>
            </a:r>
            <a:endParaRPr lang="en-US" sz="1600" dirty="0"/>
          </a:p>
          <a:p>
            <a:pPr lvl="2"/>
            <a:r>
              <a:rPr lang="en-US" sz="1600" dirty="0" smtClean="0"/>
              <a:t>…and so on</a:t>
            </a:r>
          </a:p>
          <a:p>
            <a:pPr marL="457200" lvl="1" indent="0">
              <a:buNone/>
            </a:pPr>
            <a:endParaRPr lang="en-US" dirty="0"/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0" y="0"/>
            <a:ext cx="12192000" cy="0"/>
          </a:xfrm>
          <a:prstGeom prst="rect">
            <a:avLst/>
          </a:prstGeom>
          <a:solidFill>
            <a:srgbClr val="E1E2E5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Lucida Console" panose="020B0609040504020204" pitchFamily="49" charset="0"/>
              </a:rPr>
              <a:t>5 1 1 4 1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813442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19948"/>
          </a:xfrm>
        </p:spPr>
        <p:txBody>
          <a:bodyPr>
            <a:normAutofit/>
          </a:bodyPr>
          <a:lstStyle/>
          <a:p>
            <a:r>
              <a:rPr lang="en-US" sz="2800" b="1" dirty="0"/>
              <a:t>ORIGIN OF RANDOM FORESTS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54227"/>
            <a:ext cx="8915400" cy="4456995"/>
          </a:xfrm>
        </p:spPr>
        <p:txBody>
          <a:bodyPr>
            <a:normAutofit fontScale="62500" lnSpcReduction="20000"/>
          </a:bodyPr>
          <a:lstStyle/>
          <a:p>
            <a:r>
              <a:rPr lang="en-US" sz="2900" dirty="0" smtClean="0"/>
              <a:t>Bagging &amp; Predictor subset-ing</a:t>
            </a:r>
          </a:p>
          <a:p>
            <a:pPr marL="0" indent="0">
              <a:buNone/>
            </a:pPr>
            <a:endParaRPr lang="en-US" sz="2200" dirty="0" smtClean="0"/>
          </a:p>
          <a:p>
            <a:pPr lvl="1"/>
            <a:r>
              <a:rPr lang="en-US" sz="2400" dirty="0" smtClean="0"/>
              <a:t>Trees in the Bagger were found to be too similar to each other</a:t>
            </a:r>
          </a:p>
          <a:p>
            <a:pPr lvl="1"/>
            <a:r>
              <a:rPr lang="en-US" sz="2400" dirty="0" smtClean="0"/>
              <a:t>To address this, Breiman introduced randomness into the actual tree growing as well</a:t>
            </a:r>
          </a:p>
          <a:p>
            <a:pPr lvl="1"/>
            <a:r>
              <a:rPr lang="en-US" sz="2400" dirty="0" smtClean="0"/>
              <a:t>Normally, all possible predictors are evaluated for their ability to form a node in the tree and partition the data in the best possible manner.</a:t>
            </a:r>
          </a:p>
          <a:p>
            <a:pPr lvl="1"/>
            <a:r>
              <a:rPr lang="en-US" sz="2400" dirty="0" smtClean="0"/>
              <a:t>Instead, every time we are forming a node, a subset of the predictors is considered. </a:t>
            </a:r>
          </a:p>
          <a:p>
            <a:pPr lvl="1"/>
            <a:r>
              <a:rPr lang="en-US" sz="2400" dirty="0" smtClean="0"/>
              <a:t>From among these predictors, the one providing the best partitioning is used to form the node.</a:t>
            </a:r>
          </a:p>
          <a:p>
            <a:pPr lvl="1"/>
            <a:r>
              <a:rPr lang="en-US" sz="2400" dirty="0" smtClean="0"/>
              <a:t>A new random subset of predictors is chosen to build each node.</a:t>
            </a:r>
          </a:p>
          <a:p>
            <a:pPr marL="457200" lvl="1" indent="0">
              <a:buNone/>
            </a:pPr>
            <a:endParaRPr lang="en-US" sz="1900" dirty="0" smtClean="0"/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sz="2900" dirty="0" smtClean="0"/>
              <a:t>‘Random Forests’ combines the concepts of decision trees, bagging and  predictor subset-ing.</a:t>
            </a:r>
          </a:p>
          <a:p>
            <a:pPr marL="457200" lvl="1" indent="0">
              <a:buNone/>
            </a:pPr>
            <a:r>
              <a:rPr lang="en-US" sz="2900" dirty="0" smtClean="0"/>
              <a:t> </a:t>
            </a:r>
            <a:endParaRPr lang="en-US" sz="2900" dirty="0"/>
          </a:p>
        </p:txBody>
      </p:sp>
    </p:spTree>
    <p:extLst>
      <p:ext uri="{BB962C8B-B14F-4D97-AF65-F5344CB8AC3E}">
        <p14:creationId xmlns:p14="http://schemas.microsoft.com/office/powerpoint/2010/main" val="42033959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598762"/>
          </a:xfrm>
        </p:spPr>
        <p:txBody>
          <a:bodyPr>
            <a:normAutofit/>
          </a:bodyPr>
          <a:lstStyle/>
          <a:p>
            <a:r>
              <a:rPr lang="en-US" sz="2800" b="1" dirty="0"/>
              <a:t>ORIGIN OF RANDOM FORESTS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509311"/>
            <a:ext cx="8915400" cy="4401911"/>
          </a:xfrm>
        </p:spPr>
        <p:txBody>
          <a:bodyPr/>
          <a:lstStyle/>
          <a:p>
            <a:r>
              <a:rPr lang="en-US" sz="2000" dirty="0" smtClean="0"/>
              <a:t>Breiman and Cutler suggested using one of the following rules to form the subset of predictors.</a:t>
            </a:r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9452449"/>
              </p:ext>
            </p:extLst>
          </p:nvPr>
        </p:nvGraphicFramePr>
        <p:xfrm>
          <a:off x="3581806" y="3252648"/>
          <a:ext cx="5945370" cy="1972494"/>
        </p:xfrm>
        <a:graphic>
          <a:graphicData uri="http://schemas.openxmlformats.org/drawingml/2006/table">
            <a:tbl>
              <a:tblPr/>
              <a:tblGrid>
                <a:gridCol w="1680606"/>
                <a:gridCol w="1066191"/>
                <a:gridCol w="1066191"/>
                <a:gridCol w="1066191"/>
                <a:gridCol w="1066191"/>
              </a:tblGrid>
              <a:tr h="32874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Predictors(N)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sqrt(N)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0.5*sqrt(N)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2*sqrt(N)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Log</a:t>
                      </a:r>
                      <a:r>
                        <a:rPr lang="en-US" sz="1600" b="1" i="0" u="none" strike="noStrike" baseline="-2500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  <a:r>
                        <a:rPr lang="en-US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(N</a:t>
                      </a:r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874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874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1,000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15.5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874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10,000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874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100,000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632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874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1,000,000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341523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29571" y="414248"/>
            <a:ext cx="8911687" cy="489135"/>
          </a:xfrm>
        </p:spPr>
        <p:txBody>
          <a:bodyPr>
            <a:noAutofit/>
          </a:bodyPr>
          <a:lstStyle/>
          <a:p>
            <a:pPr algn="ctr"/>
            <a:r>
              <a:rPr lang="en-US" sz="2800" b="1" dirty="0" smtClean="0"/>
              <a:t>ALGORITHM</a:t>
            </a:r>
            <a:endParaRPr lang="en-US" sz="2800" b="1" dirty="0"/>
          </a:p>
        </p:txBody>
      </p:sp>
      <p:graphicFrame>
        <p:nvGraphicFramePr>
          <p:cNvPr id="3" name="Object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47153532"/>
              </p:ext>
            </p:extLst>
          </p:nvPr>
        </p:nvGraphicFramePr>
        <p:xfrm>
          <a:off x="2024063" y="714375"/>
          <a:ext cx="8143875" cy="54292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584" name="Visio" r:id="rId3" imgW="8143943" imgH="5429250" progId="Visio.Drawing.15">
                  <p:embed/>
                </p:oleObj>
              </mc:Choice>
              <mc:Fallback>
                <p:oleObj name="Visio" r:id="rId3" imgW="8143943" imgH="5429250" progId="Visio.Drawing.15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024063" y="714375"/>
                        <a:ext cx="8143875" cy="54292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191732192"/>
              </p:ext>
            </p:extLst>
          </p:nvPr>
        </p:nvGraphicFramePr>
        <p:xfrm>
          <a:off x="2155898" y="1154164"/>
          <a:ext cx="8648700" cy="52197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585" name="Visio" r:id="rId5" imgW="8648700" imgH="5219790" progId="Visio.Drawing.15">
                  <p:embed/>
                </p:oleObj>
              </mc:Choice>
              <mc:Fallback>
                <p:oleObj name="Visio" r:id="rId5" imgW="8648700" imgH="5219790" progId="Visio.Drawing.15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2155898" y="1154164"/>
                        <a:ext cx="8648700" cy="52197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523275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819100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ADVANTAGES OF RANDOM FORESTS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43210"/>
            <a:ext cx="8915400" cy="4468012"/>
          </a:xfrm>
        </p:spPr>
        <p:txBody>
          <a:bodyPr/>
          <a:lstStyle/>
          <a:p>
            <a:r>
              <a:rPr lang="en-US" sz="2000" dirty="0" smtClean="0"/>
              <a:t>Automatic identification of important predictors</a:t>
            </a:r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/>
              <a:t>Good for wide data; provide good accuracy and generate reliable predictor importance </a:t>
            </a:r>
            <a:r>
              <a:rPr lang="en-US" sz="2000" dirty="0" smtClean="0"/>
              <a:t>rankings.</a:t>
            </a:r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 smtClean="0"/>
              <a:t>Resistant to over training.</a:t>
            </a:r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 smtClean="0"/>
              <a:t>Each decision tree is independent. Therefore trees can be grown on different cores or different computers, allowing for quicker analysis.</a:t>
            </a:r>
            <a:r>
              <a:rPr lang="en-US" sz="2000" dirty="0"/>
              <a:t> </a:t>
            </a:r>
            <a:endParaRPr lang="en-US" sz="2000" dirty="0" smtClean="0"/>
          </a:p>
          <a:p>
            <a:endParaRPr lang="en-US" sz="2000" dirty="0"/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3843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819100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SHORTCOMINGS OF RANDOM FORESTS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43210"/>
            <a:ext cx="8915400" cy="4468012"/>
          </a:xfrm>
        </p:spPr>
        <p:txBody>
          <a:bodyPr/>
          <a:lstStyle/>
          <a:p>
            <a:endParaRPr lang="en-US" sz="2000" dirty="0" smtClean="0"/>
          </a:p>
          <a:p>
            <a:r>
              <a:rPr lang="en-US" sz="2000" dirty="0" smtClean="0"/>
              <a:t>Suited for wide datasets with only a </a:t>
            </a:r>
            <a:r>
              <a:rPr lang="en-US" sz="2000" b="1" dirty="0" smtClean="0"/>
              <a:t>moderate number of rows. </a:t>
            </a:r>
            <a:r>
              <a:rPr lang="en-US" sz="2000" dirty="0" smtClean="0"/>
              <a:t>Breiman recommends the use of other tools for larger datasets.</a:t>
            </a:r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 smtClean="0"/>
              <a:t>Large memory needed to store built models.</a:t>
            </a:r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 smtClean="0"/>
              <a:t>Overfitting might be seen with noisy data.</a:t>
            </a:r>
          </a:p>
          <a:p>
            <a:endParaRPr lang="en-US" sz="2000" dirty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7757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1"/>
            <a:ext cx="8911687" cy="521644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AGENDA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255923"/>
            <a:ext cx="8915400" cy="4302760"/>
          </a:xfrm>
        </p:spPr>
        <p:txBody>
          <a:bodyPr>
            <a:normAutofit fontScale="92500" lnSpcReduction="20000"/>
          </a:bodyPr>
          <a:lstStyle/>
          <a:p>
            <a:endParaRPr lang="en-US" dirty="0" smtClean="0"/>
          </a:p>
          <a:p>
            <a:r>
              <a:rPr lang="en-US" sz="2000" dirty="0" smtClean="0"/>
              <a:t>Definition</a:t>
            </a:r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 smtClean="0"/>
              <a:t>Origin of Random Forests</a:t>
            </a:r>
            <a:r>
              <a:rPr lang="en-US" sz="2000" b="1" dirty="0" smtClean="0"/>
              <a:t> </a:t>
            </a:r>
          </a:p>
          <a:p>
            <a:endParaRPr lang="en-US" sz="2000" dirty="0" smtClean="0"/>
          </a:p>
          <a:p>
            <a:r>
              <a:rPr lang="en-US" sz="2000" dirty="0" smtClean="0"/>
              <a:t>The </a:t>
            </a:r>
            <a:r>
              <a:rPr lang="en-US" sz="2000" dirty="0"/>
              <a:t>A</a:t>
            </a:r>
            <a:r>
              <a:rPr lang="en-US" sz="2000" dirty="0" smtClean="0"/>
              <a:t>lgorithm </a:t>
            </a:r>
          </a:p>
          <a:p>
            <a:endParaRPr lang="en-US" sz="2000" dirty="0"/>
          </a:p>
          <a:p>
            <a:r>
              <a:rPr lang="en-US" sz="2000" dirty="0" smtClean="0"/>
              <a:t>Advantages, Shortcomings and Applications of </a:t>
            </a:r>
            <a:r>
              <a:rPr lang="en-US" sz="2000" dirty="0"/>
              <a:t>Random Forests 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An example of using Random Forests (using R) </a:t>
            </a:r>
          </a:p>
          <a:p>
            <a:endParaRPr lang="en-US" sz="2000" dirty="0" smtClean="0"/>
          </a:p>
          <a:p>
            <a:r>
              <a:rPr lang="en-US" sz="2000" dirty="0" smtClean="0"/>
              <a:t>Readings/ References for further review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9409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75880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APPLICATIONS OF RANDOM FORESTS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76260"/>
            <a:ext cx="8915400" cy="4434962"/>
          </a:xfrm>
        </p:spPr>
        <p:txBody>
          <a:bodyPr>
            <a:normAutofit/>
          </a:bodyPr>
          <a:lstStyle/>
          <a:p>
            <a:endParaRPr lang="en-US" sz="2000" dirty="0" smtClean="0"/>
          </a:p>
          <a:p>
            <a:r>
              <a:rPr lang="en-US" sz="2000" dirty="0" smtClean="0"/>
              <a:t>Online targeted marketing</a:t>
            </a:r>
          </a:p>
          <a:p>
            <a:r>
              <a:rPr lang="en-US" sz="2000" dirty="0" smtClean="0"/>
              <a:t>Credit card fraud detection</a:t>
            </a:r>
          </a:p>
          <a:p>
            <a:r>
              <a:rPr lang="en-US" sz="2000" dirty="0" smtClean="0"/>
              <a:t>Text analytics</a:t>
            </a:r>
          </a:p>
          <a:p>
            <a:r>
              <a:rPr lang="en-US" sz="2000" dirty="0" smtClean="0"/>
              <a:t>Credit risk and insurance risk</a:t>
            </a:r>
          </a:p>
          <a:p>
            <a:r>
              <a:rPr lang="en-US" sz="2000" dirty="0" smtClean="0"/>
              <a:t>Retail Sales prediction</a:t>
            </a:r>
          </a:p>
          <a:p>
            <a:r>
              <a:rPr lang="en-US" sz="2000" dirty="0" smtClean="0"/>
              <a:t>Biological &amp; Medical Research</a:t>
            </a:r>
          </a:p>
          <a:p>
            <a:r>
              <a:rPr lang="en-US" sz="2000" dirty="0" smtClean="0"/>
              <a:t>Manufacturing Quality Control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193450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433509"/>
          </a:xfrm>
        </p:spPr>
        <p:txBody>
          <a:bodyPr>
            <a:normAutofit fontScale="90000"/>
          </a:bodyPr>
          <a:lstStyle/>
          <a:p>
            <a:r>
              <a:rPr lang="en-US" sz="3100" b="1" dirty="0" smtClean="0"/>
              <a:t>EXAMPLE</a:t>
            </a:r>
            <a:r>
              <a:rPr lang="en-US" sz="3100" dirty="0" smtClean="0"/>
              <a:t/>
            </a:r>
            <a:br>
              <a:rPr lang="en-US" sz="3100" dirty="0" smtClean="0"/>
            </a:br>
            <a:r>
              <a:rPr lang="en-US" sz="3100" dirty="0"/>
              <a:t/>
            </a:r>
            <a:br>
              <a:rPr lang="en-US" sz="3100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189822"/>
            <a:ext cx="8915400" cy="4721400"/>
          </a:xfrm>
        </p:spPr>
        <p:txBody>
          <a:bodyPr>
            <a:normAutofit/>
          </a:bodyPr>
          <a:lstStyle/>
          <a:p>
            <a:r>
              <a:rPr lang="en-US" dirty="0" smtClean="0"/>
              <a:t>R packages used in example</a:t>
            </a:r>
          </a:p>
          <a:p>
            <a:pPr marL="0" indent="0">
              <a:buNone/>
            </a:pPr>
            <a:endParaRPr lang="en-US" dirty="0" smtClean="0"/>
          </a:p>
          <a:p>
            <a:pPr lvl="1"/>
            <a:r>
              <a:rPr lang="en-US" b="1" dirty="0" smtClean="0"/>
              <a:t>randomForest</a:t>
            </a:r>
            <a:r>
              <a:rPr lang="en-US" dirty="0" smtClean="0"/>
              <a:t>:	Breiman </a:t>
            </a:r>
            <a:r>
              <a:rPr lang="en-US" dirty="0"/>
              <a:t>and Cutler's random forests for classification and </a:t>
            </a:r>
            <a:r>
              <a:rPr lang="en-US" dirty="0" smtClean="0"/>
              <a:t>						regression.</a:t>
            </a:r>
          </a:p>
          <a:p>
            <a:pPr lvl="1"/>
            <a:endParaRPr lang="en-US" dirty="0"/>
          </a:p>
          <a:p>
            <a:pPr lvl="1"/>
            <a:r>
              <a:rPr lang="en-US" b="1" dirty="0"/>
              <a:t>rpart:	</a:t>
            </a:r>
            <a:r>
              <a:rPr lang="en-US" b="1" dirty="0" smtClean="0"/>
              <a:t>		</a:t>
            </a:r>
            <a:r>
              <a:rPr lang="en-US" dirty="0" smtClean="0"/>
              <a:t>Recursive </a:t>
            </a:r>
            <a:r>
              <a:rPr lang="en-US" dirty="0"/>
              <a:t>partitioning for classification, regression and survival </a:t>
            </a:r>
            <a:r>
              <a:rPr lang="en-US" dirty="0" smtClean="0"/>
              <a:t>					trees</a:t>
            </a:r>
            <a:r>
              <a:rPr lang="en-US" dirty="0"/>
              <a:t>. </a:t>
            </a:r>
            <a:r>
              <a:rPr lang="en-US" dirty="0" smtClean="0"/>
              <a:t>An </a:t>
            </a:r>
            <a:r>
              <a:rPr lang="en-US" dirty="0"/>
              <a:t>implementation of most of the functionality of the 1984 </a:t>
            </a:r>
            <a:r>
              <a:rPr lang="en-US" dirty="0" smtClean="0"/>
              <a:t>					book </a:t>
            </a:r>
            <a:r>
              <a:rPr lang="en-US" dirty="0"/>
              <a:t>by </a:t>
            </a:r>
            <a:r>
              <a:rPr lang="en-US" dirty="0" smtClean="0"/>
              <a:t>	Breiman</a:t>
            </a:r>
            <a:r>
              <a:rPr lang="en-US" dirty="0"/>
              <a:t>, Friedman, Olshen and </a:t>
            </a:r>
            <a:r>
              <a:rPr lang="en-US" dirty="0" smtClean="0"/>
              <a:t>Stone.</a:t>
            </a:r>
          </a:p>
          <a:p>
            <a:pPr lvl="1"/>
            <a:endParaRPr lang="en-US" dirty="0"/>
          </a:p>
          <a:p>
            <a:pPr lvl="1"/>
            <a:r>
              <a:rPr lang="en-US" b="1" dirty="0"/>
              <a:t>c</a:t>
            </a:r>
            <a:r>
              <a:rPr lang="en-US" b="1" dirty="0" smtClean="0"/>
              <a:t>aret: 		</a:t>
            </a:r>
            <a:r>
              <a:rPr lang="en-US" dirty="0" smtClean="0"/>
              <a:t>Miscellaneous </a:t>
            </a:r>
            <a:r>
              <a:rPr lang="en-US" dirty="0"/>
              <a:t>functions for training and plotting classification </a:t>
            </a:r>
            <a:r>
              <a:rPr lang="en-US" dirty="0" smtClean="0"/>
              <a:t>					and regression models</a:t>
            </a:r>
            <a:r>
              <a:rPr lang="en-US" dirty="0"/>
              <a:t>.</a:t>
            </a:r>
            <a:endParaRPr lang="en-US" b="1" dirty="0"/>
          </a:p>
          <a:p>
            <a:pPr marL="0" indent="0">
              <a:buNone/>
            </a:pPr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5134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433509"/>
          </a:xfrm>
        </p:spPr>
        <p:txBody>
          <a:bodyPr>
            <a:normAutofit fontScale="90000"/>
          </a:bodyPr>
          <a:lstStyle/>
          <a:p>
            <a:r>
              <a:rPr lang="en-US" sz="3100" b="1" dirty="0" smtClean="0"/>
              <a:t>EXAMPLE</a:t>
            </a:r>
            <a:r>
              <a:rPr lang="en-US" sz="3100" dirty="0" smtClean="0"/>
              <a:t/>
            </a:r>
            <a:br>
              <a:rPr lang="en-US" sz="3100" dirty="0" smtClean="0"/>
            </a:br>
            <a:r>
              <a:rPr lang="en-US" sz="3100" dirty="0"/>
              <a:t/>
            </a:r>
            <a:br>
              <a:rPr lang="en-US" sz="3100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189822"/>
            <a:ext cx="8915400" cy="4721400"/>
          </a:xfrm>
        </p:spPr>
        <p:txBody>
          <a:bodyPr>
            <a:normAutofit fontScale="92500" lnSpcReduction="20000"/>
          </a:bodyPr>
          <a:lstStyle/>
          <a:p>
            <a:r>
              <a:rPr lang="en-US" sz="2000" b="1" dirty="0" smtClean="0"/>
              <a:t>Titanic dataset </a:t>
            </a:r>
            <a:r>
              <a:rPr lang="en-US" sz="2000" b="1" dirty="0"/>
              <a:t>	</a:t>
            </a:r>
            <a:r>
              <a:rPr lang="en-US" sz="2000" b="1" dirty="0">
                <a:hlinkClick r:id="rId2"/>
              </a:rPr>
              <a:t>https://</a:t>
            </a:r>
            <a:r>
              <a:rPr lang="en-US" sz="2000" b="1" dirty="0" smtClean="0">
                <a:hlinkClick r:id="rId2"/>
              </a:rPr>
              <a:t>www.kaggle.com/c/titanic</a:t>
            </a:r>
            <a:endParaRPr lang="en-US" sz="2000" b="1" dirty="0" smtClean="0"/>
          </a:p>
          <a:p>
            <a:pPr marL="0" indent="0">
              <a:buNone/>
            </a:pPr>
            <a:endParaRPr lang="en-US" sz="2000" b="1" dirty="0" smtClean="0"/>
          </a:p>
          <a:p>
            <a:r>
              <a:rPr lang="en-US" sz="2000" dirty="0" smtClean="0"/>
              <a:t>Predictors :</a:t>
            </a:r>
          </a:p>
          <a:p>
            <a:pPr lvl="1"/>
            <a:r>
              <a:rPr lang="en-US" dirty="0" smtClean="0"/>
              <a:t>pclass          	Passenger Class  </a:t>
            </a:r>
            <a:r>
              <a:rPr lang="en-US" dirty="0"/>
              <a:t>(1 = 1st; 2 = 2nd; 3 = 3rd)</a:t>
            </a:r>
          </a:p>
          <a:p>
            <a:pPr lvl="1"/>
            <a:r>
              <a:rPr lang="en-US" dirty="0"/>
              <a:t>name            </a:t>
            </a:r>
            <a:r>
              <a:rPr lang="en-US" dirty="0" smtClean="0"/>
              <a:t>	Name</a:t>
            </a:r>
            <a:endParaRPr lang="en-US" dirty="0"/>
          </a:p>
          <a:p>
            <a:pPr lvl="1"/>
            <a:r>
              <a:rPr lang="en-US" dirty="0"/>
              <a:t>sex            </a:t>
            </a:r>
            <a:r>
              <a:rPr lang="en-US" dirty="0" smtClean="0"/>
              <a:t>		Sex	(“female”, “male”)</a:t>
            </a:r>
            <a:endParaRPr lang="en-US" dirty="0"/>
          </a:p>
          <a:p>
            <a:pPr lvl="1"/>
            <a:r>
              <a:rPr lang="en-US" dirty="0"/>
              <a:t>age             </a:t>
            </a:r>
            <a:r>
              <a:rPr lang="en-US" dirty="0" smtClean="0"/>
              <a:t>		Age  ( in years)</a:t>
            </a:r>
            <a:endParaRPr lang="en-US" dirty="0"/>
          </a:p>
          <a:p>
            <a:pPr lvl="1"/>
            <a:r>
              <a:rPr lang="en-US" dirty="0"/>
              <a:t>sibsp           </a:t>
            </a:r>
            <a:r>
              <a:rPr lang="en-US" dirty="0" smtClean="0"/>
              <a:t>		Number </a:t>
            </a:r>
            <a:r>
              <a:rPr lang="en-US" dirty="0"/>
              <a:t>of Siblings/Spouses Aboard</a:t>
            </a:r>
          </a:p>
          <a:p>
            <a:pPr lvl="1"/>
            <a:r>
              <a:rPr lang="en-US" dirty="0"/>
              <a:t>parch           </a:t>
            </a:r>
            <a:r>
              <a:rPr lang="en-US" dirty="0" smtClean="0"/>
              <a:t>	Number </a:t>
            </a:r>
            <a:r>
              <a:rPr lang="en-US" dirty="0"/>
              <a:t>of Parents/Children Aboard</a:t>
            </a:r>
          </a:p>
          <a:p>
            <a:pPr lvl="1"/>
            <a:r>
              <a:rPr lang="en-US" dirty="0"/>
              <a:t>ticket          </a:t>
            </a:r>
            <a:r>
              <a:rPr lang="en-US" dirty="0" smtClean="0"/>
              <a:t>		Ticket </a:t>
            </a:r>
            <a:r>
              <a:rPr lang="en-US" dirty="0"/>
              <a:t>Number</a:t>
            </a:r>
          </a:p>
          <a:p>
            <a:pPr lvl="1"/>
            <a:r>
              <a:rPr lang="en-US" dirty="0"/>
              <a:t>fare            </a:t>
            </a:r>
            <a:r>
              <a:rPr lang="en-US" dirty="0" smtClean="0"/>
              <a:t>		Passenger </a:t>
            </a:r>
            <a:r>
              <a:rPr lang="en-US" dirty="0"/>
              <a:t>Fare</a:t>
            </a:r>
          </a:p>
          <a:p>
            <a:pPr lvl="1"/>
            <a:r>
              <a:rPr lang="en-US" dirty="0"/>
              <a:t>cabin           </a:t>
            </a:r>
            <a:r>
              <a:rPr lang="en-US" dirty="0" smtClean="0"/>
              <a:t>	Cabin</a:t>
            </a:r>
            <a:endParaRPr lang="en-US" dirty="0"/>
          </a:p>
          <a:p>
            <a:pPr lvl="1"/>
            <a:r>
              <a:rPr lang="en-US" dirty="0"/>
              <a:t>embarked        </a:t>
            </a:r>
            <a:r>
              <a:rPr lang="en-US" dirty="0" smtClean="0"/>
              <a:t>	Port </a:t>
            </a:r>
            <a:r>
              <a:rPr lang="en-US" dirty="0"/>
              <a:t>of </a:t>
            </a:r>
            <a:r>
              <a:rPr lang="en-US" dirty="0" smtClean="0"/>
              <a:t>Embarkation(C </a:t>
            </a:r>
            <a:r>
              <a:rPr lang="en-US" dirty="0"/>
              <a:t>= Cherbourg; Q = Queenstown; </a:t>
            </a:r>
            <a:endParaRPr lang="en-US" dirty="0" smtClean="0"/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smtClean="0"/>
              <a:t>			S </a:t>
            </a:r>
            <a:r>
              <a:rPr lang="en-US" dirty="0"/>
              <a:t>= </a:t>
            </a:r>
            <a:r>
              <a:rPr lang="en-US" dirty="0" smtClean="0"/>
              <a:t>Southampton</a:t>
            </a:r>
            <a:r>
              <a:rPr lang="en-US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9608153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31813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92925" y="1255923"/>
            <a:ext cx="8915400" cy="4655299"/>
          </a:xfrm>
        </p:spPr>
        <p:txBody>
          <a:bodyPr/>
          <a:lstStyle/>
          <a:p>
            <a:r>
              <a:rPr lang="en-US" sz="2000" b="1" dirty="0"/>
              <a:t>Titanic </a:t>
            </a:r>
            <a:r>
              <a:rPr lang="en-US" sz="2000" b="1" dirty="0" smtClean="0"/>
              <a:t>dataset</a:t>
            </a:r>
          </a:p>
          <a:p>
            <a:pPr marL="0" indent="0">
              <a:buNone/>
            </a:pPr>
            <a:endParaRPr lang="en-US" sz="2000" b="1" dirty="0"/>
          </a:p>
          <a:p>
            <a:r>
              <a:rPr lang="en-US" sz="2000" dirty="0" smtClean="0"/>
              <a:t>Response :</a:t>
            </a:r>
          </a:p>
          <a:p>
            <a:pPr lvl="1"/>
            <a:r>
              <a:rPr lang="en-US" sz="1800" dirty="0" smtClean="0"/>
              <a:t>survived       </a:t>
            </a:r>
            <a:r>
              <a:rPr lang="en-US" sz="1800" dirty="0"/>
              <a:t>	</a:t>
            </a:r>
            <a:r>
              <a:rPr lang="en-US" sz="1800" dirty="0" smtClean="0"/>
              <a:t>0 </a:t>
            </a:r>
            <a:r>
              <a:rPr lang="en-US" sz="1800" dirty="0"/>
              <a:t>= No; 1 = </a:t>
            </a:r>
            <a:r>
              <a:rPr lang="en-US" sz="1800" dirty="0" smtClean="0"/>
              <a:t>Yes</a:t>
            </a:r>
          </a:p>
          <a:p>
            <a:pPr lvl="1"/>
            <a:endParaRPr lang="en-US" dirty="0"/>
          </a:p>
          <a:p>
            <a:r>
              <a:rPr lang="en-US" sz="2000" dirty="0" smtClean="0"/>
              <a:t>Ask:</a:t>
            </a:r>
          </a:p>
          <a:p>
            <a:pPr lvl="1"/>
            <a:r>
              <a:rPr lang="en-US" sz="1800" dirty="0"/>
              <a:t>“</a:t>
            </a:r>
            <a:r>
              <a:rPr lang="en-US" sz="1800" b="1" dirty="0"/>
              <a:t>predict which passengers survived the </a:t>
            </a:r>
            <a:r>
              <a:rPr lang="en-US" sz="1800" b="1" dirty="0" smtClean="0"/>
              <a:t>tragedy</a:t>
            </a:r>
            <a:r>
              <a:rPr lang="en-US" sz="1800" dirty="0" smtClean="0"/>
              <a:t>”</a:t>
            </a:r>
          </a:p>
          <a:p>
            <a:pPr lvl="1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17152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52998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54227"/>
            <a:ext cx="8915400" cy="4456995"/>
          </a:xfrm>
        </p:spPr>
        <p:txBody>
          <a:bodyPr>
            <a:normAutofit/>
          </a:bodyPr>
          <a:lstStyle/>
          <a:p>
            <a:r>
              <a:rPr lang="en-US" sz="2000" dirty="0" smtClean="0"/>
              <a:t>Additional features created:</a:t>
            </a:r>
          </a:p>
          <a:p>
            <a:pPr lvl="1"/>
            <a:r>
              <a:rPr lang="en-US" sz="1800" b="1" dirty="0" smtClean="0"/>
              <a:t>Title: </a:t>
            </a:r>
          </a:p>
          <a:p>
            <a:pPr lvl="2"/>
            <a:r>
              <a:rPr lang="en-US" sz="1600" dirty="0" smtClean="0"/>
              <a:t>Isolating ‘Titles” (</a:t>
            </a:r>
            <a:r>
              <a:rPr lang="en-US" sz="1600" dirty="0"/>
              <a:t>i.e   </a:t>
            </a:r>
            <a:r>
              <a:rPr lang="en-US" sz="1600" dirty="0" smtClean="0"/>
              <a:t>Col, Dr, Lady, Master, Miss, etc…) from the ‘Name’ field.</a:t>
            </a:r>
          </a:p>
          <a:p>
            <a:pPr lvl="2"/>
            <a:r>
              <a:rPr lang="en-US" sz="1600" dirty="0" smtClean="0"/>
              <a:t>converting them into “Mlle”, “Sir” or “Lady”</a:t>
            </a:r>
          </a:p>
          <a:p>
            <a:pPr marL="914400" lvl="2" indent="0">
              <a:buNone/>
            </a:pPr>
            <a:endParaRPr lang="en-US" sz="1600" dirty="0" smtClean="0"/>
          </a:p>
          <a:p>
            <a:pPr lvl="1"/>
            <a:r>
              <a:rPr lang="en-US" sz="1800" b="1" dirty="0" smtClean="0"/>
              <a:t>FamilyID</a:t>
            </a:r>
          </a:p>
          <a:p>
            <a:pPr lvl="2"/>
            <a:r>
              <a:rPr lang="en-US" sz="1600" dirty="0" smtClean="0"/>
              <a:t>Large families might have had trouble getting to lifeboats together</a:t>
            </a:r>
          </a:p>
          <a:p>
            <a:pPr lvl="3"/>
            <a:r>
              <a:rPr lang="en-US" sz="1600" dirty="0"/>
              <a:t>SibSp+Parch+1 will give </a:t>
            </a:r>
            <a:r>
              <a:rPr lang="en-US" sz="1600" dirty="0" smtClean="0"/>
              <a:t>Family Size</a:t>
            </a:r>
          </a:p>
          <a:p>
            <a:pPr marL="1371600" lvl="3" indent="0">
              <a:buNone/>
            </a:pPr>
            <a:endParaRPr lang="en-US" sz="1600" dirty="0" smtClean="0"/>
          </a:p>
          <a:p>
            <a:pPr lvl="2"/>
            <a:r>
              <a:rPr lang="en-US" sz="1600" dirty="0" smtClean="0"/>
              <a:t>Last Name like “Johnson” is common. </a:t>
            </a:r>
          </a:p>
          <a:p>
            <a:pPr lvl="3"/>
            <a:r>
              <a:rPr lang="en-US" sz="1600" dirty="0"/>
              <a:t>Join with Last Name </a:t>
            </a:r>
            <a:r>
              <a:rPr lang="en-US" sz="1600" dirty="0" smtClean="0"/>
              <a:t>with count to uniquely identify Family Name &amp; Size.</a:t>
            </a:r>
          </a:p>
          <a:p>
            <a:pPr marL="1371600" lvl="3" indent="0">
              <a:buNone/>
            </a:pPr>
            <a:endParaRPr lang="en-US" dirty="0" smtClean="0"/>
          </a:p>
          <a:p>
            <a:pPr marL="914400" lvl="2" indent="0">
              <a:buNone/>
            </a:pPr>
            <a:endParaRPr lang="en-US" dirty="0" smtClean="0"/>
          </a:p>
          <a:p>
            <a:pPr lvl="2"/>
            <a:endParaRPr lang="en-US" dirty="0" smtClean="0"/>
          </a:p>
          <a:p>
            <a:pPr lvl="2"/>
            <a:endParaRPr lang="en-US" dirty="0" smtClean="0"/>
          </a:p>
          <a:p>
            <a:pPr lvl="2"/>
            <a:endParaRPr lang="en-US" dirty="0" smtClean="0"/>
          </a:p>
          <a:p>
            <a:pPr marL="914400" lvl="2" indent="0">
              <a:buNone/>
            </a:pPr>
            <a:endParaRPr lang="en-US" dirty="0" smtClean="0"/>
          </a:p>
          <a:p>
            <a:pPr lvl="2"/>
            <a:endParaRPr lang="en-US" dirty="0" smtClean="0"/>
          </a:p>
          <a:p>
            <a:pPr lvl="2"/>
            <a:endParaRPr lang="en-US" b="1" dirty="0" smtClean="0"/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43172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52998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77108"/>
            <a:ext cx="8915400" cy="4534114"/>
          </a:xfrm>
        </p:spPr>
        <p:txBody>
          <a:bodyPr>
            <a:normAutofit lnSpcReduction="10000"/>
          </a:bodyPr>
          <a:lstStyle/>
          <a:p>
            <a:r>
              <a:rPr lang="en-US" sz="2000" dirty="0" smtClean="0"/>
              <a:t>Data Preparation</a:t>
            </a:r>
            <a:r>
              <a:rPr lang="en-US" sz="2000" dirty="0"/>
              <a:t>: </a:t>
            </a:r>
            <a:endParaRPr lang="en-US" sz="2000" dirty="0" smtClean="0"/>
          </a:p>
          <a:p>
            <a:pPr lvl="1"/>
            <a:r>
              <a:rPr lang="en-US" sz="1800" dirty="0" smtClean="0"/>
              <a:t>‘randomForest</a:t>
            </a:r>
            <a:r>
              <a:rPr lang="en-US" sz="1800" dirty="0"/>
              <a:t>’ package in R cannot handle missing </a:t>
            </a:r>
            <a:r>
              <a:rPr lang="en-US" sz="1800" dirty="0" smtClean="0"/>
              <a:t>values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b="1" dirty="0" smtClean="0"/>
              <a:t>‘Age’ </a:t>
            </a:r>
            <a:r>
              <a:rPr lang="en-US" sz="1800" dirty="0" smtClean="0"/>
              <a:t>has 263 </a:t>
            </a:r>
            <a:r>
              <a:rPr lang="en-US" sz="1800" dirty="0" smtClean="0"/>
              <a:t>missing</a:t>
            </a:r>
            <a:r>
              <a:rPr lang="en-US" sz="1800" dirty="0" smtClean="0"/>
              <a:t> </a:t>
            </a:r>
            <a:r>
              <a:rPr lang="en-US" sz="1800" dirty="0" smtClean="0"/>
              <a:t>values</a:t>
            </a:r>
          </a:p>
          <a:p>
            <a:pPr lvl="2"/>
            <a:r>
              <a:rPr lang="en-US" sz="1600" dirty="0" smtClean="0"/>
              <a:t>Could be replaced by mean/median of all other non-missing values</a:t>
            </a:r>
          </a:p>
          <a:p>
            <a:pPr lvl="2"/>
            <a:r>
              <a:rPr lang="en-US" sz="1600" dirty="0" smtClean="0"/>
              <a:t>Another way is to use a decision tree &amp; do a prediction on missing values</a:t>
            </a:r>
          </a:p>
          <a:p>
            <a:pPr lvl="2"/>
            <a:r>
              <a:rPr lang="en-US" sz="1600" dirty="0"/>
              <a:t> </a:t>
            </a:r>
            <a:r>
              <a:rPr lang="en-US" sz="1600" dirty="0" smtClean="0"/>
              <a:t>tree is build using the ‘rpart’ package</a:t>
            </a:r>
          </a:p>
          <a:p>
            <a:pPr lvl="1"/>
            <a:r>
              <a:rPr lang="en-US" sz="1800" dirty="0" smtClean="0"/>
              <a:t>‘</a:t>
            </a:r>
            <a:r>
              <a:rPr lang="en-US" sz="1800" b="1" dirty="0" smtClean="0"/>
              <a:t>Embarked’ </a:t>
            </a:r>
            <a:r>
              <a:rPr lang="en-US" sz="1800" dirty="0" smtClean="0"/>
              <a:t> </a:t>
            </a:r>
            <a:r>
              <a:rPr lang="en-US" sz="1800" dirty="0" smtClean="0"/>
              <a:t>has missing values in </a:t>
            </a:r>
            <a:r>
              <a:rPr lang="en-US" sz="1800" dirty="0" smtClean="0"/>
              <a:t>two rows</a:t>
            </a:r>
          </a:p>
          <a:p>
            <a:pPr lvl="2"/>
            <a:r>
              <a:rPr lang="en-US" sz="1600" dirty="0" smtClean="0"/>
              <a:t>Replace them with ‘S’. </a:t>
            </a:r>
            <a:endParaRPr lang="en-US" sz="1600" dirty="0"/>
          </a:p>
          <a:p>
            <a:pPr lvl="3"/>
            <a:r>
              <a:rPr lang="en-US" dirty="0" smtClean="0"/>
              <a:t>Nearly 70 % of the population embarked at Southampton</a:t>
            </a:r>
          </a:p>
          <a:p>
            <a:pPr lvl="1"/>
            <a:r>
              <a:rPr lang="en-US" sz="1800" dirty="0" smtClean="0"/>
              <a:t>‘</a:t>
            </a:r>
            <a:r>
              <a:rPr lang="en-US" sz="1800" b="1" dirty="0" smtClean="0"/>
              <a:t>Fare’ </a:t>
            </a:r>
            <a:r>
              <a:rPr lang="en-US" sz="1800" dirty="0" smtClean="0"/>
              <a:t>had 1 missing value</a:t>
            </a:r>
          </a:p>
          <a:p>
            <a:pPr lvl="2"/>
            <a:r>
              <a:rPr lang="en-US" sz="1600" dirty="0" smtClean="0"/>
              <a:t>Replace with median of non-missing fare values</a:t>
            </a:r>
            <a:endParaRPr lang="en-US" sz="1600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8722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42830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44058"/>
            <a:ext cx="8915400" cy="4567164"/>
          </a:xfrm>
        </p:spPr>
        <p:txBody>
          <a:bodyPr/>
          <a:lstStyle/>
          <a:p>
            <a:r>
              <a:rPr lang="en-US" sz="2000" dirty="0"/>
              <a:t>Data Preparation</a:t>
            </a:r>
            <a:r>
              <a:rPr lang="en-US" sz="2000" dirty="0" smtClean="0"/>
              <a:t>: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r>
              <a:rPr lang="en-US" dirty="0" smtClean="0"/>
              <a:t>Random </a:t>
            </a:r>
            <a:r>
              <a:rPr lang="en-US" dirty="0"/>
              <a:t>Forests in R can only digest factors with up to 32 </a:t>
            </a:r>
            <a:r>
              <a:rPr lang="en-US" dirty="0" smtClean="0"/>
              <a:t>levels</a:t>
            </a:r>
          </a:p>
          <a:p>
            <a:pPr marL="0" indent="0">
              <a:buNone/>
            </a:pPr>
            <a:endParaRPr lang="en-US" dirty="0" smtClean="0"/>
          </a:p>
          <a:p>
            <a:pPr lvl="1"/>
            <a:r>
              <a:rPr lang="en-US" dirty="0" smtClean="0"/>
              <a:t>FamilyID has a larger number of levels</a:t>
            </a:r>
          </a:p>
          <a:p>
            <a:pPr marL="457200" lvl="1" indent="0">
              <a:buNone/>
            </a:pPr>
            <a:endParaRPr lang="en-US" dirty="0" smtClean="0"/>
          </a:p>
          <a:p>
            <a:pPr lvl="1"/>
            <a:r>
              <a:rPr lang="en-US" dirty="0" smtClean="0"/>
              <a:t>Create a new feature called FamilyID2</a:t>
            </a:r>
          </a:p>
          <a:p>
            <a:pPr marL="457200" lvl="1" indent="0">
              <a:buNone/>
            </a:pPr>
            <a:endParaRPr lang="en-US" dirty="0" smtClean="0"/>
          </a:p>
          <a:p>
            <a:pPr lvl="1"/>
            <a:r>
              <a:rPr lang="en-US" dirty="0" smtClean="0"/>
              <a:t>Equal to “Small” if FamilySize &lt; =3, and FamilyID otherwise</a:t>
            </a:r>
          </a:p>
          <a:p>
            <a:pPr lvl="1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808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09779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92925" y="1333041"/>
            <a:ext cx="8915400" cy="4567164"/>
          </a:xfrm>
        </p:spPr>
        <p:txBody>
          <a:bodyPr/>
          <a:lstStyle/>
          <a:p>
            <a:r>
              <a:rPr lang="en-US" sz="2000" dirty="0" smtClean="0"/>
              <a:t>Install the ‘randomForest’ package in R</a:t>
            </a:r>
          </a:p>
          <a:p>
            <a:pPr lvl="1"/>
            <a:r>
              <a:rPr lang="en-US" sz="1800" dirty="0" smtClean="0"/>
              <a:t>Install.packages (‘randomForest’)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r>
              <a:rPr lang="en-US" sz="2000" dirty="0" smtClean="0"/>
              <a:t>To obtain same results every time you run the code, use ‘set.seed’</a:t>
            </a:r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 smtClean="0"/>
              <a:t>Syntax</a:t>
            </a:r>
            <a:r>
              <a:rPr lang="en-US" sz="2000" dirty="0" smtClean="0"/>
              <a:t>: fit=</a:t>
            </a:r>
            <a:endParaRPr lang="en-US" sz="2000" dirty="0" smtClean="0"/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b="1" dirty="0" smtClean="0"/>
              <a:t>randomForest</a:t>
            </a:r>
            <a:r>
              <a:rPr lang="en-US" dirty="0" smtClean="0"/>
              <a:t>(as.factor(Survived</a:t>
            </a:r>
            <a:r>
              <a:rPr lang="en-US" dirty="0"/>
              <a:t>) ~ Pclass + Sex + Age + SibSp + Parch + </a:t>
            </a:r>
            <a:r>
              <a:rPr lang="en-US" dirty="0" smtClean="0"/>
              <a:t>	Fare </a:t>
            </a:r>
            <a:r>
              <a:rPr lang="en-US" dirty="0"/>
              <a:t>+ Embarked + Title + FamilySize +FamilyID2,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	data=train</a:t>
            </a:r>
            <a:r>
              <a:rPr lang="en-US" dirty="0"/>
              <a:t>, </a:t>
            </a:r>
          </a:p>
          <a:p>
            <a:pPr marL="0" indent="0">
              <a:buNone/>
            </a:pPr>
            <a:r>
              <a:rPr lang="en-US" dirty="0" smtClean="0"/>
              <a:t>	importance=TRUE</a:t>
            </a:r>
            <a:r>
              <a:rPr lang="en-US" dirty="0"/>
              <a:t>, </a:t>
            </a:r>
            <a:r>
              <a:rPr lang="en-US" dirty="0" smtClean="0"/>
              <a:t>	#</a:t>
            </a:r>
            <a:r>
              <a:rPr lang="en-US" i="1" dirty="0" smtClean="0"/>
              <a:t> enables inspection of variable importance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	ntree=2000)			#</a:t>
            </a:r>
            <a:r>
              <a:rPr lang="en-US" i="1" dirty="0" smtClean="0"/>
              <a:t> number of tree to grow. Default is 500</a:t>
            </a:r>
            <a:endParaRPr lang="en-US" dirty="0" smtClean="0"/>
          </a:p>
          <a:p>
            <a:pPr lvl="1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3671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64863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77108"/>
            <a:ext cx="8915400" cy="4534114"/>
          </a:xfrm>
        </p:spPr>
        <p:txBody>
          <a:bodyPr/>
          <a:lstStyle/>
          <a:p>
            <a:pPr lvl="1"/>
            <a:endParaRPr lang="en-US" dirty="0"/>
          </a:p>
          <a:p>
            <a:r>
              <a:rPr lang="en-US" sz="2000" dirty="0" smtClean="0"/>
              <a:t>Inspect variable importance plots</a:t>
            </a:r>
          </a:p>
          <a:p>
            <a:pPr marL="0" indent="0">
              <a:buNone/>
            </a:pPr>
            <a:endParaRPr lang="en-US" sz="2000" dirty="0" smtClean="0"/>
          </a:p>
          <a:p>
            <a:pPr lvl="1"/>
            <a:r>
              <a:rPr lang="en-US" sz="1800" dirty="0" smtClean="0"/>
              <a:t>varImpPlot(fit)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Will tell us which variables have the highest impact on the predictive ability of the model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Variable associated with the most decrease of the appropriate measure has the highest impact</a:t>
            </a:r>
            <a:r>
              <a:rPr lang="en-US" dirty="0" smtClean="0"/>
              <a:t>.</a:t>
            </a:r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6496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477577"/>
          </a:xfrm>
        </p:spPr>
        <p:txBody>
          <a:bodyPr>
            <a:no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2589212" y="1222873"/>
            <a:ext cx="8915400" cy="4688350"/>
          </a:xfrm>
        </p:spPr>
        <p:txBody>
          <a:bodyPr/>
          <a:lstStyle/>
          <a:p>
            <a:r>
              <a:rPr lang="en-US" dirty="0" smtClean="0"/>
              <a:t>‘Title’ has the strongest impact, in terms of both Accuracy and </a:t>
            </a:r>
            <a:r>
              <a:rPr lang="en-US" dirty="0" smtClean="0">
                <a:hlinkClick r:id="rId2" action="ppaction://hlinksldjump"/>
              </a:rPr>
              <a:t>Gini Index</a:t>
            </a:r>
            <a:endParaRPr lang="en-US" dirty="0" smtClean="0"/>
          </a:p>
          <a:p>
            <a:r>
              <a:rPr lang="en-US" dirty="0" smtClean="0"/>
              <a:t>Added features ‘FamilyID2’ and ‘FamilySize’ have substantial impact</a:t>
            </a:r>
          </a:p>
          <a:p>
            <a:pPr marL="0" indent="0">
              <a:buNone/>
            </a:pPr>
            <a:r>
              <a:rPr lang="en-US" dirty="0" smtClean="0"/>
              <a:t> </a:t>
            </a:r>
            <a:endParaRPr lang="en-US" dirty="0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88554" y="2016087"/>
            <a:ext cx="7301199" cy="39942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103190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521644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DEFINITION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55075"/>
            <a:ext cx="8915400" cy="4556147"/>
          </a:xfrm>
        </p:spPr>
        <p:txBody>
          <a:bodyPr/>
          <a:lstStyle/>
          <a:p>
            <a:r>
              <a:rPr lang="en-US" sz="2000" dirty="0" smtClean="0"/>
              <a:t>Random Forests are an </a:t>
            </a:r>
            <a:r>
              <a:rPr lang="en-US" sz="2000" b="1" dirty="0" smtClean="0"/>
              <a:t>ensemble </a:t>
            </a:r>
            <a:r>
              <a:rPr lang="en-US" sz="2000" dirty="0" smtClean="0"/>
              <a:t>learning method for classification &amp; regression</a:t>
            </a:r>
          </a:p>
          <a:p>
            <a:pPr lvl="1"/>
            <a:r>
              <a:rPr lang="en-US" sz="1800" dirty="0" smtClean="0"/>
              <a:t>Ensemble methods are made up of multiple learning algorithms, which collectively provide better prediction as compared to any single one of them.</a:t>
            </a:r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sz="2000" dirty="0" smtClean="0"/>
              <a:t>They are made up of multiple decision trees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sz="2000" dirty="0" smtClean="0"/>
              <a:t>The output is</a:t>
            </a:r>
          </a:p>
          <a:p>
            <a:pPr lvl="1"/>
            <a:r>
              <a:rPr lang="en-US" dirty="0" smtClean="0"/>
              <a:t> the mode of the predicted classes ( in case of classification), and</a:t>
            </a:r>
          </a:p>
          <a:p>
            <a:pPr lvl="1"/>
            <a:r>
              <a:rPr lang="en-US" dirty="0" smtClean="0"/>
              <a:t> the mean of the prediction value ( in case of regression) provided by the individual trees.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7725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4111"/>
            <a:ext cx="8911687" cy="565712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55076"/>
            <a:ext cx="8915400" cy="4556146"/>
          </a:xfrm>
        </p:spPr>
        <p:txBody>
          <a:bodyPr>
            <a:normAutofit fontScale="85000" lnSpcReduction="20000"/>
          </a:bodyPr>
          <a:lstStyle/>
          <a:p>
            <a:r>
              <a:rPr lang="en-US" sz="2200" b="1" dirty="0" smtClean="0"/>
              <a:t>Additional parameters for model</a:t>
            </a:r>
          </a:p>
          <a:p>
            <a:pPr marL="0" indent="0">
              <a:buNone/>
            </a:pPr>
            <a:endParaRPr lang="en-US" sz="2200" b="1" dirty="0" smtClean="0"/>
          </a:p>
          <a:p>
            <a:pPr marL="0" indent="0">
              <a:buNone/>
            </a:pPr>
            <a:r>
              <a:rPr lang="en-US" b="1" dirty="0" smtClean="0"/>
              <a:t>	</a:t>
            </a:r>
            <a:r>
              <a:rPr lang="en-US" sz="1900" dirty="0" smtClean="0"/>
              <a:t>randomForest(as.factor(Survived</a:t>
            </a:r>
            <a:r>
              <a:rPr lang="en-US" sz="1900" dirty="0"/>
              <a:t>) </a:t>
            </a:r>
            <a:r>
              <a:rPr lang="en-US" sz="1900" b="1" dirty="0"/>
              <a:t>~ </a:t>
            </a:r>
            <a:endParaRPr lang="en-US" sz="1900" b="1" dirty="0" smtClean="0"/>
          </a:p>
          <a:p>
            <a:pPr marL="0" indent="0">
              <a:buNone/>
            </a:pPr>
            <a:r>
              <a:rPr lang="en-US" sz="1900" dirty="0"/>
              <a:t>	</a:t>
            </a:r>
            <a:r>
              <a:rPr lang="en-US" sz="1900" dirty="0" smtClean="0"/>
              <a:t>Pclass+Sex +Age </a:t>
            </a:r>
            <a:r>
              <a:rPr lang="en-US" sz="1900" dirty="0"/>
              <a:t>+ SibSp </a:t>
            </a:r>
            <a:r>
              <a:rPr lang="en-US" sz="1900" dirty="0" smtClean="0"/>
              <a:t>+Parch </a:t>
            </a:r>
            <a:r>
              <a:rPr lang="en-US" sz="1900" dirty="0"/>
              <a:t>+ </a:t>
            </a:r>
            <a:r>
              <a:rPr lang="en-US" sz="1900" dirty="0" smtClean="0"/>
              <a:t>Fare </a:t>
            </a:r>
            <a:r>
              <a:rPr lang="en-US" sz="1900" dirty="0"/>
              <a:t>+ Embarked </a:t>
            </a:r>
            <a:r>
              <a:rPr lang="en-US" sz="1900" dirty="0" smtClean="0"/>
              <a:t>+Title </a:t>
            </a:r>
            <a:r>
              <a:rPr lang="en-US" sz="1900" dirty="0"/>
              <a:t>+ FamilySize </a:t>
            </a:r>
            <a:r>
              <a:rPr lang="en-US" sz="1900" dirty="0" smtClean="0"/>
              <a:t>	+</a:t>
            </a:r>
            <a:r>
              <a:rPr lang="en-US" sz="1900" dirty="0"/>
              <a:t>FamilyID2, </a:t>
            </a:r>
          </a:p>
          <a:p>
            <a:pPr marL="0" indent="0">
              <a:buNone/>
            </a:pPr>
            <a:r>
              <a:rPr lang="en-US" sz="1900" dirty="0"/>
              <a:t>	data=train, </a:t>
            </a:r>
          </a:p>
          <a:p>
            <a:pPr marL="0" indent="0">
              <a:buNone/>
            </a:pPr>
            <a:r>
              <a:rPr lang="en-US" sz="1900" dirty="0"/>
              <a:t>	importance=TRUE, 	#</a:t>
            </a:r>
            <a:r>
              <a:rPr lang="en-US" sz="1900" i="1" dirty="0"/>
              <a:t> enables inspection of variable importance</a:t>
            </a:r>
            <a:endParaRPr lang="en-US" sz="1900" dirty="0"/>
          </a:p>
          <a:p>
            <a:pPr marL="0" indent="0">
              <a:buNone/>
            </a:pPr>
            <a:r>
              <a:rPr lang="en-US" sz="1900" dirty="0"/>
              <a:t>	</a:t>
            </a:r>
            <a:r>
              <a:rPr lang="en-US" sz="1900" dirty="0" smtClean="0"/>
              <a:t>ntree= </a:t>
            </a:r>
            <a:r>
              <a:rPr lang="en-US" sz="1900" dirty="0"/>
              <a:t>	</a:t>
            </a:r>
            <a:r>
              <a:rPr lang="en-US" sz="1900" dirty="0" smtClean="0"/>
              <a:t>,</a:t>
            </a:r>
            <a:r>
              <a:rPr lang="en-US" sz="1900" dirty="0"/>
              <a:t>			#</a:t>
            </a:r>
            <a:r>
              <a:rPr lang="en-US" sz="1900" i="1" dirty="0"/>
              <a:t> number of tree to grow. Default is </a:t>
            </a:r>
            <a:r>
              <a:rPr lang="en-US" sz="1900" i="1" dirty="0" smtClean="0"/>
              <a:t>500</a:t>
            </a:r>
          </a:p>
          <a:p>
            <a:pPr marL="0" indent="0">
              <a:buNone/>
            </a:pPr>
            <a:r>
              <a:rPr lang="en-US" sz="1900" i="1" dirty="0"/>
              <a:t>	</a:t>
            </a:r>
            <a:r>
              <a:rPr lang="en-US" sz="1900" b="1" dirty="0"/>
              <a:t>mtry</a:t>
            </a:r>
            <a:r>
              <a:rPr lang="en-US" sz="1900" b="1" i="1" dirty="0"/>
              <a:t>=</a:t>
            </a:r>
            <a:r>
              <a:rPr lang="en-US" sz="1900" i="1" dirty="0"/>
              <a:t> </a:t>
            </a:r>
            <a:r>
              <a:rPr lang="en-US" sz="1900" dirty="0"/>
              <a:t>	</a:t>
            </a:r>
            <a:r>
              <a:rPr lang="en-US" sz="1900" dirty="0" smtClean="0"/>
              <a:t>,			#</a:t>
            </a:r>
            <a:r>
              <a:rPr lang="en-US" sz="1900" i="1" dirty="0" smtClean="0"/>
              <a:t>number </a:t>
            </a:r>
            <a:r>
              <a:rPr lang="en-US" sz="1900" i="1" dirty="0"/>
              <a:t>of variables selected at each </a:t>
            </a:r>
            <a:r>
              <a:rPr lang="en-US" sz="1900" i="1" dirty="0" smtClean="0"/>
              <a:t>node.</a:t>
            </a:r>
          </a:p>
          <a:p>
            <a:pPr marL="0" indent="0">
              <a:buNone/>
            </a:pPr>
            <a:r>
              <a:rPr lang="en-US" sz="1900" i="1" dirty="0"/>
              <a:t>	</a:t>
            </a:r>
            <a:r>
              <a:rPr lang="en-US" sz="1900" i="1" dirty="0" smtClean="0"/>
              <a:t>					#Default is square root of the number of variables</a:t>
            </a:r>
            <a:endParaRPr lang="en-US" sz="1900" dirty="0"/>
          </a:p>
          <a:p>
            <a:pPr marL="0" indent="0">
              <a:buNone/>
            </a:pPr>
            <a:r>
              <a:rPr lang="en-US" sz="1900" dirty="0" smtClean="0"/>
              <a:t>	</a:t>
            </a:r>
            <a:r>
              <a:rPr lang="en-US" sz="1900" b="1" dirty="0" smtClean="0"/>
              <a:t>nodesize= </a:t>
            </a:r>
            <a:r>
              <a:rPr lang="en-US" sz="1900" dirty="0" smtClean="0"/>
              <a:t>,			</a:t>
            </a:r>
            <a:r>
              <a:rPr lang="en-US" sz="1900" i="1" dirty="0" smtClean="0"/>
              <a:t>#minimum </a:t>
            </a:r>
            <a:r>
              <a:rPr lang="en-US" sz="1900" i="1" dirty="0"/>
              <a:t>size of terminal </a:t>
            </a:r>
            <a:r>
              <a:rPr lang="en-US" sz="1900" i="1" dirty="0" smtClean="0"/>
              <a:t>nodes. Setting </a:t>
            </a:r>
            <a:r>
              <a:rPr lang="en-US" sz="1900" i="1" dirty="0"/>
              <a:t>this to the value </a:t>
            </a:r>
            <a:r>
              <a:rPr lang="en-US" sz="1900" i="1" dirty="0" smtClean="0"/>
              <a:t>‘k’							#means that </a:t>
            </a:r>
            <a:r>
              <a:rPr lang="en-US" sz="1900" i="1" dirty="0"/>
              <a:t>no node with </a:t>
            </a:r>
            <a:r>
              <a:rPr lang="en-US" sz="1900" i="1" dirty="0" smtClean="0"/>
              <a:t>fewer than </a:t>
            </a:r>
            <a:r>
              <a:rPr lang="en-US" sz="1900" i="1" dirty="0"/>
              <a:t>k cases will be </a:t>
            </a:r>
            <a:r>
              <a:rPr lang="en-US" sz="1900" i="1" dirty="0" smtClean="0"/>
              <a:t>split.</a:t>
            </a:r>
          </a:p>
          <a:p>
            <a:pPr marL="0" indent="0">
              <a:buNone/>
            </a:pPr>
            <a:r>
              <a:rPr lang="en-US" sz="1900" i="1" dirty="0" smtClean="0"/>
              <a:t>						#Default </a:t>
            </a:r>
            <a:r>
              <a:rPr lang="en-US" sz="1900" i="1" dirty="0"/>
              <a:t>=</a:t>
            </a:r>
            <a:r>
              <a:rPr lang="en-US" sz="1900" i="1" dirty="0" smtClean="0"/>
              <a:t>1 for classification and 5 for regression</a:t>
            </a:r>
            <a:r>
              <a:rPr lang="en-US" sz="1900" dirty="0" smtClean="0"/>
              <a:t>			</a:t>
            </a:r>
            <a:endParaRPr lang="en-US" sz="1900" i="1" dirty="0" smtClean="0"/>
          </a:p>
          <a:p>
            <a:pPr marL="0" indent="0">
              <a:buNone/>
            </a:pPr>
            <a:r>
              <a:rPr lang="en-US" b="1" i="1" dirty="0" smtClean="0"/>
              <a:t>	………..)</a:t>
            </a:r>
          </a:p>
          <a:p>
            <a:pPr marL="0" indent="0">
              <a:buNone/>
            </a:pPr>
            <a:endParaRPr lang="en-US" b="1" i="1" dirty="0"/>
          </a:p>
        </p:txBody>
      </p:sp>
    </p:spTree>
    <p:extLst>
      <p:ext uri="{BB962C8B-B14F-4D97-AF65-F5344CB8AC3E}">
        <p14:creationId xmlns:p14="http://schemas.microsoft.com/office/powerpoint/2010/main" val="3190777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31813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66092"/>
            <a:ext cx="8915400" cy="4545130"/>
          </a:xfrm>
        </p:spPr>
        <p:txBody>
          <a:bodyPr/>
          <a:lstStyle/>
          <a:p>
            <a:r>
              <a:rPr lang="en-US" sz="2000" dirty="0" smtClean="0"/>
              <a:t>Performance Evaluation</a:t>
            </a:r>
          </a:p>
          <a:p>
            <a:pPr lvl="1"/>
            <a:r>
              <a:rPr lang="en-US" sz="1800" dirty="0" smtClean="0"/>
              <a:t>Confusion Matrix</a:t>
            </a:r>
          </a:p>
          <a:p>
            <a:pPr lvl="2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Accuracy  = (491 + 250)/(549+342) = </a:t>
            </a:r>
            <a:r>
              <a:rPr lang="en-US" b="1" dirty="0" smtClean="0"/>
              <a:t>0.8316</a:t>
            </a:r>
            <a:endParaRPr lang="en-US" dirty="0" smtClean="0"/>
          </a:p>
          <a:p>
            <a:pPr lvl="1"/>
            <a:r>
              <a:rPr lang="en-US" dirty="0" smtClean="0"/>
              <a:t>95</a:t>
            </a:r>
            <a:r>
              <a:rPr lang="en-US" dirty="0"/>
              <a:t>% CI : (</a:t>
            </a:r>
            <a:r>
              <a:rPr lang="en-US" dirty="0" smtClean="0"/>
              <a:t>0.8054, 0.8557)</a:t>
            </a:r>
            <a:endParaRPr lang="en-US" dirty="0"/>
          </a:p>
          <a:p>
            <a:pPr lvl="1"/>
            <a:endParaRPr lang="en-US" dirty="0" smtClean="0"/>
          </a:p>
          <a:p>
            <a:pPr lvl="2"/>
            <a:endParaRPr lang="en-US" dirty="0" smtClean="0"/>
          </a:p>
          <a:p>
            <a:pPr lvl="1"/>
            <a:endParaRPr lang="en-US" dirty="0"/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6780982"/>
              </p:ext>
            </p:extLst>
          </p:nvPr>
        </p:nvGraphicFramePr>
        <p:xfrm>
          <a:off x="2908452" y="2263697"/>
          <a:ext cx="8240368" cy="1630680"/>
        </p:xfrm>
        <a:graphic>
          <a:graphicData uri="http://schemas.openxmlformats.org/drawingml/2006/table">
            <a:tbl>
              <a:tblPr firstRow="1" firstCol="1" bandRow="1"/>
              <a:tblGrid>
                <a:gridCol w="2060092"/>
                <a:gridCol w="2060092"/>
                <a:gridCol w="2060092"/>
                <a:gridCol w="2060092"/>
              </a:tblGrid>
              <a:tr h="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Predicted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Actual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491</a:t>
                      </a: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92</a:t>
                      </a: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58</a:t>
                      </a: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250</a:t>
                      </a: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549</a:t>
                      </a: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b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342</a:t>
                      </a: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b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2249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1"/>
            <a:ext cx="8911687" cy="499610"/>
          </a:xfrm>
        </p:spPr>
        <p:txBody>
          <a:bodyPr>
            <a:no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33041"/>
            <a:ext cx="8915400" cy="4578181"/>
          </a:xfrm>
        </p:spPr>
        <p:txBody>
          <a:bodyPr/>
          <a:lstStyle/>
          <a:p>
            <a:pPr lvl="1"/>
            <a:r>
              <a:rPr lang="en-US" sz="2000" dirty="0" smtClean="0"/>
              <a:t>Tuning the Random Forests model</a:t>
            </a:r>
          </a:p>
          <a:p>
            <a:pPr marL="457200" lvl="1" indent="0">
              <a:buNone/>
            </a:pPr>
            <a:endParaRPr lang="en-US" sz="2000" dirty="0" smtClean="0"/>
          </a:p>
          <a:p>
            <a:pPr lvl="2"/>
            <a:r>
              <a:rPr lang="en-US" sz="1800" dirty="0" smtClean="0"/>
              <a:t>Objective is to find the best value of mtry</a:t>
            </a:r>
            <a:r>
              <a:rPr lang="en-US" sz="1800" dirty="0"/>
              <a:t> </a:t>
            </a:r>
            <a:r>
              <a:rPr lang="en-US" sz="1800" dirty="0" smtClean="0"/>
              <a:t>(i.e. number of predictors chosen at each node)</a:t>
            </a:r>
          </a:p>
          <a:p>
            <a:pPr marL="914400" lvl="2" indent="0">
              <a:buNone/>
            </a:pPr>
            <a:endParaRPr lang="en-US" dirty="0"/>
          </a:p>
          <a:p>
            <a:pPr marL="914400" lvl="2" indent="0">
              <a:buNone/>
            </a:pPr>
            <a:r>
              <a:rPr lang="en-US" sz="1600" dirty="0"/>
              <a:t>tunefit</a:t>
            </a:r>
            <a:r>
              <a:rPr lang="en-US" sz="1600" dirty="0" smtClean="0"/>
              <a:t>=	train(as.factor(Survived</a:t>
            </a:r>
            <a:r>
              <a:rPr lang="en-US" sz="1600" dirty="0"/>
              <a:t>)~ ., </a:t>
            </a:r>
            <a:r>
              <a:rPr lang="en-US" sz="1600" dirty="0" smtClean="0"/>
              <a:t>		</a:t>
            </a:r>
          </a:p>
          <a:p>
            <a:pPr marL="914400" lvl="2" indent="0">
              <a:buNone/>
            </a:pPr>
            <a:r>
              <a:rPr lang="en-US" sz="1600" dirty="0" smtClean="0"/>
              <a:t>	 </a:t>
            </a:r>
            <a:r>
              <a:rPr lang="en-US" sz="1600" dirty="0"/>
              <a:t>	</a:t>
            </a:r>
            <a:r>
              <a:rPr lang="en-US" sz="1600" dirty="0" smtClean="0"/>
              <a:t>data=train1,</a:t>
            </a:r>
          </a:p>
          <a:p>
            <a:pPr marL="914400" lvl="2" indent="0">
              <a:buNone/>
            </a:pPr>
            <a:r>
              <a:rPr lang="en-US" sz="1600" dirty="0"/>
              <a:t>	</a:t>
            </a:r>
            <a:r>
              <a:rPr lang="en-US" sz="1600" dirty="0" smtClean="0"/>
              <a:t>	method</a:t>
            </a:r>
            <a:r>
              <a:rPr lang="en-US" sz="1600" dirty="0"/>
              <a:t>="rf</a:t>
            </a:r>
            <a:r>
              <a:rPr lang="en-US" sz="1600" dirty="0" smtClean="0"/>
              <a:t>", 						# ‘</a:t>
            </a:r>
            <a:r>
              <a:rPr lang="en-US" sz="1600" i="1" dirty="0" smtClean="0"/>
              <a:t>rf’ stands for random forest</a:t>
            </a:r>
            <a:endParaRPr lang="en-US" sz="1600" dirty="0" smtClean="0"/>
          </a:p>
          <a:p>
            <a:pPr marL="914400" lvl="2" indent="0">
              <a:buNone/>
            </a:pPr>
            <a:r>
              <a:rPr lang="en-US" sz="1600" dirty="0"/>
              <a:t>	</a:t>
            </a:r>
            <a:r>
              <a:rPr lang="en-US" sz="1600" dirty="0" smtClean="0"/>
              <a:t>	metric</a:t>
            </a:r>
            <a:r>
              <a:rPr lang="en-US" sz="1600" dirty="0"/>
              <a:t>="Accuracy</a:t>
            </a:r>
            <a:r>
              <a:rPr lang="en-US" sz="1600" dirty="0" smtClean="0"/>
              <a:t>",				# </a:t>
            </a:r>
            <a:r>
              <a:rPr lang="en-US" sz="1600" i="1" dirty="0" smtClean="0"/>
              <a:t>what are we trying to improve</a:t>
            </a:r>
            <a:endParaRPr lang="en-US" sz="1600" dirty="0" smtClean="0"/>
          </a:p>
          <a:p>
            <a:pPr marL="914400" lvl="2" indent="0">
              <a:buNone/>
            </a:pPr>
            <a:r>
              <a:rPr lang="en-US" sz="1600" dirty="0"/>
              <a:t>	</a:t>
            </a:r>
            <a:r>
              <a:rPr lang="en-US" sz="1600" dirty="0" smtClean="0"/>
              <a:t>	tuneGrid=data.frame(mtry=c(2,3,4))) # </a:t>
            </a:r>
            <a:r>
              <a:rPr lang="en-US" sz="1600" i="1" dirty="0" smtClean="0"/>
              <a:t>set of values to be considered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97027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86897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43210"/>
            <a:ext cx="8915400" cy="4468012"/>
          </a:xfrm>
        </p:spPr>
        <p:txBody>
          <a:bodyPr/>
          <a:lstStyle/>
          <a:p>
            <a:r>
              <a:rPr lang="en-US" sz="2000" dirty="0"/>
              <a:t>Tuning the Random Forests </a:t>
            </a:r>
            <a:r>
              <a:rPr lang="en-US" sz="2000" dirty="0" smtClean="0"/>
              <a:t>model</a:t>
            </a:r>
          </a:p>
          <a:p>
            <a:pPr marL="0" indent="0">
              <a:buNone/>
            </a:pPr>
            <a:endParaRPr lang="en-US" dirty="0" smtClean="0"/>
          </a:p>
          <a:p>
            <a:pPr lvl="1"/>
            <a:r>
              <a:rPr lang="en-US" sz="1800" dirty="0" smtClean="0"/>
              <a:t>Objective </a:t>
            </a:r>
            <a:r>
              <a:rPr lang="en-US" sz="1800" dirty="0"/>
              <a:t>is to find the best value of mtry (i.e. number of features chosen at each </a:t>
            </a:r>
            <a:r>
              <a:rPr lang="en-US" sz="1800" dirty="0" smtClean="0"/>
              <a:t>node)</a:t>
            </a:r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r>
              <a:rPr lang="en-US" dirty="0" smtClean="0"/>
              <a:t>				mtry  	Accuracy </a:t>
            </a:r>
          </a:p>
          <a:p>
            <a:pPr marL="457200" lvl="1" indent="0">
              <a:buNone/>
            </a:pPr>
            <a:r>
              <a:rPr lang="en-US" dirty="0" smtClean="0"/>
              <a:t>				2 		</a:t>
            </a:r>
            <a:r>
              <a:rPr lang="en-US" dirty="0"/>
              <a:t>0.8236414</a:t>
            </a:r>
            <a:r>
              <a:rPr lang="en-US" dirty="0" smtClean="0"/>
              <a:t>				</a:t>
            </a:r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smtClean="0"/>
              <a:t>			</a:t>
            </a:r>
            <a:r>
              <a:rPr lang="en-US" b="1" dirty="0" smtClean="0"/>
              <a:t>3 		0.8310338</a:t>
            </a:r>
          </a:p>
          <a:p>
            <a:pPr marL="457200" lvl="1" indent="0">
              <a:buNone/>
            </a:pPr>
            <a:r>
              <a:rPr lang="en-US" dirty="0" smtClean="0"/>
              <a:t>				4 		0.8302738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30112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20796"/>
          </a:xfrm>
        </p:spPr>
        <p:txBody>
          <a:bodyPr>
            <a:normAutofit/>
          </a:bodyPr>
          <a:lstStyle/>
          <a:p>
            <a:r>
              <a:rPr lang="en-US" sz="2800" b="1" dirty="0"/>
              <a:t>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65243"/>
            <a:ext cx="8915400" cy="4445979"/>
          </a:xfrm>
        </p:spPr>
        <p:txBody>
          <a:bodyPr/>
          <a:lstStyle/>
          <a:p>
            <a:r>
              <a:rPr lang="en-US" sz="2000" dirty="0"/>
              <a:t>Apply model to test data</a:t>
            </a:r>
          </a:p>
          <a:p>
            <a:pPr lvl="1"/>
            <a:r>
              <a:rPr lang="en-US" sz="2000" dirty="0"/>
              <a:t>Prediction  = predict </a:t>
            </a:r>
            <a:r>
              <a:rPr lang="en-US" sz="2000" dirty="0" smtClean="0"/>
              <a:t>(tunefit, </a:t>
            </a:r>
            <a:r>
              <a:rPr lang="en-US" sz="2000" dirty="0"/>
              <a:t>newdata =test)</a:t>
            </a:r>
          </a:p>
          <a:p>
            <a:pPr lvl="1"/>
            <a:r>
              <a:rPr lang="en-US" sz="2000" dirty="0"/>
              <a:t>Will give you predictions for ‘Survival’. ‘0’ and ‘1’ values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8121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488594"/>
          </a:xfrm>
        </p:spPr>
        <p:txBody>
          <a:bodyPr>
            <a:noAutofit/>
          </a:bodyPr>
          <a:lstStyle/>
          <a:p>
            <a:r>
              <a:rPr lang="en-US" sz="2800" b="1" dirty="0" smtClean="0"/>
              <a:t>REFERENCES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299990"/>
            <a:ext cx="8915400" cy="5155894"/>
          </a:xfrm>
        </p:spPr>
        <p:txBody>
          <a:bodyPr>
            <a:normAutofit lnSpcReduction="10000"/>
          </a:bodyPr>
          <a:lstStyle/>
          <a:p>
            <a:r>
              <a:rPr lang="en-US" dirty="0" smtClean="0">
                <a:hlinkClick r:id="rId2"/>
              </a:rPr>
              <a:t>Leo Breiman's Random Forests Page</a:t>
            </a:r>
            <a:endParaRPr lang="en-US" dirty="0" smtClean="0"/>
          </a:p>
          <a:p>
            <a:r>
              <a:rPr lang="en-US" dirty="0" smtClean="0">
                <a:hlinkClick r:id="rId3"/>
              </a:rPr>
              <a:t>An Introduction to Random Forest for Beginners: Salford Systems</a:t>
            </a:r>
            <a:endParaRPr lang="en-US" dirty="0" smtClean="0"/>
          </a:p>
          <a:p>
            <a:r>
              <a:rPr lang="en-US" dirty="0" smtClean="0">
                <a:hlinkClick r:id="rId4"/>
              </a:rPr>
              <a:t>Random Forests Lecture by Nando Freitas, University of British Columbia</a:t>
            </a:r>
            <a:endParaRPr lang="en-US" dirty="0" smtClean="0"/>
          </a:p>
          <a:p>
            <a:r>
              <a:rPr lang="en-US" dirty="0" smtClean="0">
                <a:hlinkClick r:id="rId5"/>
              </a:rPr>
              <a:t>Random Forests Lecture by Derek Kane</a:t>
            </a:r>
            <a:endParaRPr lang="en-US" dirty="0" smtClean="0"/>
          </a:p>
          <a:p>
            <a:r>
              <a:rPr lang="en-US" dirty="0" smtClean="0">
                <a:hlinkClick r:id="rId6"/>
              </a:rPr>
              <a:t>The Elements of Statistical Learning: Hastie, Tibshirani &amp; Friedman</a:t>
            </a:r>
            <a:endParaRPr lang="en-US" dirty="0" smtClean="0"/>
          </a:p>
          <a:p>
            <a:r>
              <a:rPr lang="en-US" dirty="0" smtClean="0">
                <a:hlinkClick r:id="rId7"/>
              </a:rPr>
              <a:t>Introduction to Statistical Learning: James, Witten, Hastie and Tibshirani</a:t>
            </a:r>
            <a:endParaRPr lang="en-US" dirty="0" smtClean="0"/>
          </a:p>
          <a:p>
            <a:r>
              <a:rPr lang="en-US" dirty="0" smtClean="0">
                <a:hlinkClick r:id="rId8"/>
              </a:rPr>
              <a:t>Trevor Stephens: Titanic Dataset Analysis using R</a:t>
            </a:r>
            <a:endParaRPr lang="en-US" dirty="0" smtClean="0"/>
          </a:p>
          <a:p>
            <a:r>
              <a:rPr lang="en-US" dirty="0" smtClean="0">
                <a:hlinkClick r:id="rId9"/>
              </a:rPr>
              <a:t>Curt Wehrley: Titanic Dataset Analysis using R</a:t>
            </a:r>
            <a:endParaRPr lang="en-US" dirty="0" smtClean="0"/>
          </a:p>
          <a:p>
            <a:r>
              <a:rPr lang="en-US" dirty="0" smtClean="0">
                <a:hlinkClick r:id="rId10"/>
              </a:rPr>
              <a:t>randomForest package in R</a:t>
            </a:r>
            <a:endParaRPr lang="en-US" dirty="0" smtClean="0"/>
          </a:p>
          <a:p>
            <a:r>
              <a:rPr lang="en-US" dirty="0" smtClean="0">
                <a:hlinkClick r:id="rId11"/>
              </a:rPr>
              <a:t>rpart package in R</a:t>
            </a:r>
            <a:endParaRPr lang="en-US" dirty="0" smtClean="0"/>
          </a:p>
          <a:p>
            <a:r>
              <a:rPr lang="en-US" dirty="0" smtClean="0">
                <a:hlinkClick r:id="rId12"/>
              </a:rPr>
              <a:t>caret package in R</a:t>
            </a:r>
            <a:endParaRPr lang="en-US" dirty="0" smtClean="0"/>
          </a:p>
          <a:p>
            <a:r>
              <a:rPr lang="en-US" dirty="0" smtClean="0">
                <a:hlinkClick r:id="rId13"/>
              </a:rPr>
              <a:t>Step-by-Step Decision Tree building</a:t>
            </a:r>
            <a:endParaRPr lang="en-US" dirty="0" smtClean="0"/>
          </a:p>
          <a:p>
            <a:r>
              <a:rPr lang="en-US" dirty="0" smtClean="0">
                <a:hlinkClick r:id="rId14"/>
              </a:rPr>
              <a:t>Machine Learning Benchmarks and Random  Forest Regression, Mark Segal</a:t>
            </a:r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726371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53847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ORIGIN OF RANDOM FORESTS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277957"/>
            <a:ext cx="8915400" cy="4633265"/>
          </a:xfrm>
        </p:spPr>
        <p:txBody>
          <a:bodyPr/>
          <a:lstStyle/>
          <a:p>
            <a:r>
              <a:rPr lang="en-US" sz="2000" dirty="0" smtClean="0"/>
              <a:t>Algorithm developed by Leo Breiman and Adele Cutler. </a:t>
            </a:r>
          </a:p>
          <a:p>
            <a:pPr lvl="1"/>
            <a:r>
              <a:rPr lang="en-US" sz="1800" dirty="0" smtClean="0"/>
              <a:t>Leo </a:t>
            </a:r>
            <a:r>
              <a:rPr lang="en-US" sz="1800" dirty="0"/>
              <a:t>Breiman </a:t>
            </a:r>
            <a:endParaRPr lang="en-US" sz="1800" dirty="0" smtClean="0"/>
          </a:p>
          <a:p>
            <a:pPr lvl="2"/>
            <a:r>
              <a:rPr lang="en-US" sz="1600" dirty="0" smtClean="0"/>
              <a:t>January </a:t>
            </a:r>
            <a:r>
              <a:rPr lang="en-US" sz="1600" dirty="0"/>
              <a:t>27, 1928 – July 5, </a:t>
            </a:r>
            <a:r>
              <a:rPr lang="en-US" sz="1600" dirty="0" smtClean="0"/>
              <a:t>2005</a:t>
            </a:r>
          </a:p>
          <a:p>
            <a:pPr lvl="2"/>
            <a:r>
              <a:rPr lang="en-US" sz="1600" dirty="0" smtClean="0"/>
              <a:t>Professor Emeritus of Statistics at University </a:t>
            </a:r>
            <a:r>
              <a:rPr lang="en-US" sz="1600" dirty="0"/>
              <a:t>of California, Berkeley</a:t>
            </a:r>
            <a:r>
              <a:rPr lang="en-US" sz="1600" dirty="0" smtClean="0"/>
              <a:t>.</a:t>
            </a:r>
          </a:p>
          <a:p>
            <a:pPr marL="914400" lvl="2" indent="0">
              <a:buNone/>
            </a:pPr>
            <a:endParaRPr lang="en-US" sz="1600" dirty="0" smtClean="0"/>
          </a:p>
          <a:p>
            <a:pPr lvl="1"/>
            <a:r>
              <a:rPr lang="en-US" sz="1800" dirty="0" smtClean="0"/>
              <a:t>Adele Cutler is his long-time collaborator and former Ph.D student.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r>
              <a:rPr lang="en-US" sz="2000" dirty="0" smtClean="0"/>
              <a:t>“Random Forests” is their trademark.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20633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1"/>
            <a:ext cx="8911687" cy="565712"/>
          </a:xfrm>
        </p:spPr>
        <p:txBody>
          <a:bodyPr>
            <a:normAutofit/>
          </a:bodyPr>
          <a:lstStyle/>
          <a:p>
            <a:r>
              <a:rPr lang="en-US" sz="2800" b="1" dirty="0"/>
              <a:t>ORIGIN OF RANDOM FORESTS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553378"/>
            <a:ext cx="8915400" cy="4357844"/>
          </a:xfrm>
        </p:spPr>
        <p:txBody>
          <a:bodyPr/>
          <a:lstStyle/>
          <a:p>
            <a:r>
              <a:rPr lang="en-US" sz="2000" b="1" dirty="0" smtClean="0"/>
              <a:t>Decision Tree Models</a:t>
            </a:r>
          </a:p>
          <a:p>
            <a:pPr lvl="1"/>
            <a:r>
              <a:rPr lang="en-US" sz="1800" dirty="0" smtClean="0"/>
              <a:t>Involve segmenting the predictor space into a number of simple regions.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Since the rules to segment the space can be summarized in a tree, these models are called “Decision Tree” models.</a:t>
            </a:r>
          </a:p>
          <a:p>
            <a:pPr marL="457200" lvl="1" indent="0">
              <a:buNone/>
            </a:pPr>
            <a:endParaRPr lang="en-US" sz="1800" dirty="0" smtClean="0"/>
          </a:p>
          <a:p>
            <a:pPr lvl="1"/>
            <a:r>
              <a:rPr lang="en-US" sz="1800" dirty="0" smtClean="0"/>
              <a:t>Can be applied to both ‘classification’ and ‘regression’ problems.</a:t>
            </a:r>
          </a:p>
          <a:p>
            <a:pPr marL="457200" lvl="1" indent="0">
              <a:buNone/>
            </a:pPr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marL="0" indent="0">
              <a:buNone/>
            </a:pP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8345750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1"/>
            <a:ext cx="8911687" cy="565712"/>
          </a:xfrm>
        </p:spPr>
        <p:txBody>
          <a:bodyPr>
            <a:normAutofit/>
          </a:bodyPr>
          <a:lstStyle/>
          <a:p>
            <a:r>
              <a:rPr lang="en-US" sz="2800" b="1" dirty="0"/>
              <a:t>ORIGIN OF RANDOM FORESTS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22024"/>
            <a:ext cx="9044600" cy="4924540"/>
          </a:xfrm>
        </p:spPr>
        <p:txBody>
          <a:bodyPr/>
          <a:lstStyle/>
          <a:p>
            <a:r>
              <a:rPr lang="en-US" sz="2000" b="1" dirty="0" smtClean="0"/>
              <a:t>Decision Tree Models: An Example</a:t>
            </a:r>
          </a:p>
          <a:p>
            <a:pPr lvl="1"/>
            <a:r>
              <a:rPr lang="en-US" sz="1800" dirty="0" smtClean="0"/>
              <a:t>Predicting the ‘Choice’ (of car model) chosen based on:</a:t>
            </a:r>
          </a:p>
          <a:p>
            <a:pPr lvl="2"/>
            <a:r>
              <a:rPr lang="en-US" dirty="0" smtClean="0"/>
              <a:t>Expense: 			</a:t>
            </a:r>
            <a:r>
              <a:rPr lang="en-US" i="1" dirty="0" smtClean="0"/>
              <a:t>Expense tolerance of the subject</a:t>
            </a:r>
          </a:p>
          <a:p>
            <a:pPr lvl="2"/>
            <a:r>
              <a:rPr lang="en-US" dirty="0" smtClean="0"/>
              <a:t>Gender : 			</a:t>
            </a:r>
            <a:r>
              <a:rPr lang="en-US" i="1" dirty="0" smtClean="0"/>
              <a:t>Gender of the subject</a:t>
            </a:r>
          </a:p>
          <a:p>
            <a:pPr lvl="2"/>
            <a:r>
              <a:rPr lang="en-US" dirty="0" smtClean="0"/>
              <a:t>PreviousOwnership:	</a:t>
            </a:r>
            <a:r>
              <a:rPr lang="en-US" i="1" dirty="0" smtClean="0"/>
              <a:t>Number of cars previously owned by subject</a:t>
            </a:r>
          </a:p>
          <a:p>
            <a:pPr marL="914400" lvl="2" indent="0">
              <a:buNone/>
            </a:pPr>
            <a:endParaRPr lang="en-US" i="1" dirty="0" smtClean="0"/>
          </a:p>
          <a:p>
            <a:pPr lvl="1"/>
            <a:r>
              <a:rPr lang="en-US" sz="1800" dirty="0" smtClean="0"/>
              <a:t>Sample training dataset</a:t>
            </a:r>
          </a:p>
          <a:p>
            <a:pPr marL="457200" lvl="1" indent="0">
              <a:buNone/>
            </a:pPr>
            <a:endParaRPr lang="en-US" dirty="0" smtClean="0"/>
          </a:p>
          <a:p>
            <a:pPr marL="914400" lvl="2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endParaRPr lang="en-US" b="1" dirty="0" smtClean="0"/>
          </a:p>
          <a:p>
            <a:pPr marL="457200" lvl="1" indent="0">
              <a:buNone/>
            </a:pPr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marL="0" indent="0">
              <a:buNone/>
            </a:pPr>
            <a:endParaRPr lang="en-US" b="1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9136596"/>
              </p:ext>
            </p:extLst>
          </p:nvPr>
        </p:nvGraphicFramePr>
        <p:xfrm>
          <a:off x="4475390" y="3941514"/>
          <a:ext cx="3952512" cy="230505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32108"/>
                <a:gridCol w="1456188"/>
                <a:gridCol w="832108"/>
                <a:gridCol w="832108"/>
              </a:tblGrid>
              <a:tr h="39052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u="none" strike="noStrike" dirty="0">
                          <a:effectLst/>
                        </a:rPr>
                        <a:t>Gender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u="none" strike="noStrike" dirty="0">
                          <a:effectLst/>
                        </a:rPr>
                        <a:t>Previous Ownership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u="none" strike="noStrike" dirty="0">
                          <a:effectLst/>
                        </a:rPr>
                        <a:t>Expense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u="none" strike="noStrike" dirty="0">
                          <a:effectLst/>
                        </a:rPr>
                        <a:t>Choice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Less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Yaris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1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Less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Yaris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Female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Less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Yaris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1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Less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Yaris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Female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1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More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Tundra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2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More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Tundra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Female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2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More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Tundra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Female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1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Less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Prius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0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Average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Prius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20002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Female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1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Average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Prius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59549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08931"/>
          </a:xfrm>
        </p:spPr>
        <p:txBody>
          <a:bodyPr>
            <a:normAutofit/>
          </a:bodyPr>
          <a:lstStyle/>
          <a:p>
            <a:r>
              <a:rPr lang="en-US" sz="2800" b="1" dirty="0">
                <a:solidFill>
                  <a:prstClr val="black">
                    <a:lumMod val="85000"/>
                    <a:lumOff val="15000"/>
                  </a:prstClr>
                </a:solidFill>
              </a:rPr>
              <a:t>ORIGIN OF RANDOM FORESTS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465243"/>
            <a:ext cx="8915400" cy="4691717"/>
          </a:xfrm>
        </p:spPr>
        <p:txBody>
          <a:bodyPr>
            <a:normAutofit fontScale="70000" lnSpcReduction="20000"/>
          </a:bodyPr>
          <a:lstStyle/>
          <a:p>
            <a:r>
              <a:rPr lang="en-US" sz="2000" dirty="0" smtClean="0"/>
              <a:t>Process of building the tree</a:t>
            </a:r>
          </a:p>
          <a:p>
            <a:pPr lvl="1"/>
            <a:r>
              <a:rPr lang="en-US" sz="1800" dirty="0" smtClean="0"/>
              <a:t>Link in ‘References’ section: </a:t>
            </a:r>
            <a:r>
              <a:rPr lang="en-US" sz="1800" dirty="0" smtClean="0">
                <a:hlinkClick r:id="rId2"/>
              </a:rPr>
              <a:t>Step-by-Step Decision Tree building</a:t>
            </a:r>
            <a:endParaRPr lang="en-US" sz="1800" dirty="0" smtClean="0"/>
          </a:p>
          <a:p>
            <a:pPr lvl="1"/>
            <a:r>
              <a:rPr lang="en-US" sz="1800" dirty="0" smtClean="0"/>
              <a:t>Key concept: </a:t>
            </a:r>
            <a:r>
              <a:rPr lang="en-US" sz="1800" b="1" dirty="0" smtClean="0"/>
              <a:t> </a:t>
            </a:r>
            <a:r>
              <a:rPr lang="en-US" sz="1800" b="1" dirty="0" smtClean="0">
                <a:hlinkClick r:id="rId3" action="ppaction://hlinksldjump"/>
              </a:rPr>
              <a:t>Gini Index</a:t>
            </a:r>
            <a:endParaRPr lang="en-US" sz="1800" b="1" dirty="0" smtClean="0"/>
          </a:p>
          <a:p>
            <a:pPr lvl="2"/>
            <a:r>
              <a:rPr lang="en-US" sz="1500" dirty="0" smtClean="0"/>
              <a:t>Gini Index is a measure of node purity. </a:t>
            </a:r>
          </a:p>
          <a:p>
            <a:pPr lvl="2"/>
            <a:r>
              <a:rPr lang="en-US" sz="1500" dirty="0" smtClean="0"/>
              <a:t>Calculated as </a:t>
            </a:r>
            <a:r>
              <a:rPr lang="el-GR" sz="1500" b="1" dirty="0" smtClean="0"/>
              <a:t>Σ</a:t>
            </a:r>
            <a:r>
              <a:rPr lang="en-US" sz="1500" b="1" baseline="-25000" dirty="0" smtClean="0"/>
              <a:t> </a:t>
            </a:r>
            <a:r>
              <a:rPr lang="en-US" sz="1500" b="1" dirty="0" smtClean="0"/>
              <a:t>P</a:t>
            </a:r>
            <a:r>
              <a:rPr lang="en-US" sz="1500" b="1" baseline="-25000" dirty="0" smtClean="0"/>
              <a:t>j  </a:t>
            </a:r>
            <a:r>
              <a:rPr lang="en-US" sz="1500" b="1" dirty="0" smtClean="0"/>
              <a:t>* (1- Pj)</a:t>
            </a:r>
            <a:r>
              <a:rPr lang="en-US" sz="1500" dirty="0" smtClean="0"/>
              <a:t>, </a:t>
            </a:r>
          </a:p>
          <a:p>
            <a:pPr marL="914400" lvl="2" indent="0">
              <a:buNone/>
            </a:pPr>
            <a:r>
              <a:rPr lang="en-US" sz="1500" dirty="0"/>
              <a:t>	</a:t>
            </a:r>
            <a:r>
              <a:rPr lang="en-US" sz="1500" dirty="0" smtClean="0"/>
              <a:t>where Pj represents the proportion of observations in the “j</a:t>
            </a:r>
            <a:r>
              <a:rPr lang="en-US" sz="1500" baseline="30000" dirty="0" smtClean="0"/>
              <a:t>th</a:t>
            </a:r>
            <a:r>
              <a:rPr lang="en-US" sz="1500" dirty="0" smtClean="0"/>
              <a:t>” class</a:t>
            </a:r>
            <a:r>
              <a:rPr lang="en-US" sz="1500" baseline="30000" dirty="0" smtClean="0"/>
              <a:t> </a:t>
            </a:r>
          </a:p>
          <a:p>
            <a:pPr lvl="2"/>
            <a:r>
              <a:rPr lang="en-US" sz="1500" dirty="0" smtClean="0"/>
              <a:t>For our dataset, </a:t>
            </a:r>
            <a:r>
              <a:rPr lang="en-US" sz="1500" b="1" dirty="0" err="1"/>
              <a:t>P</a:t>
            </a:r>
            <a:r>
              <a:rPr lang="en-US" sz="1500" b="1" baseline="-25000" dirty="0" err="1"/>
              <a:t>j</a:t>
            </a:r>
            <a:r>
              <a:rPr lang="en-US" sz="1500" b="1" baseline="-25000"/>
              <a:t> </a:t>
            </a:r>
            <a:r>
              <a:rPr lang="en-US" sz="1500" dirty="0"/>
              <a:t> </a:t>
            </a:r>
            <a:r>
              <a:rPr lang="en-US" sz="1500" smtClean="0"/>
              <a:t>values </a:t>
            </a:r>
            <a:r>
              <a:rPr lang="en-US" sz="1500" dirty="0" smtClean="0"/>
              <a:t>are:</a:t>
            </a:r>
          </a:p>
          <a:p>
            <a:pPr marL="914400" lvl="2" indent="0">
              <a:buNone/>
            </a:pPr>
            <a:endParaRPr lang="en-US" sz="1500" dirty="0" smtClean="0"/>
          </a:p>
          <a:p>
            <a:pPr marL="1371600" lvl="3" indent="0">
              <a:buNone/>
            </a:pPr>
            <a:endParaRPr lang="en-US" sz="1500" dirty="0" smtClean="0"/>
          </a:p>
          <a:p>
            <a:pPr marL="914400" lvl="2" indent="0">
              <a:buNone/>
            </a:pPr>
            <a:endParaRPr lang="en-US" sz="1500" dirty="0" smtClean="0"/>
          </a:p>
          <a:p>
            <a:pPr lvl="2"/>
            <a:endParaRPr lang="en-US" sz="1500" baseline="30000" dirty="0" smtClean="0"/>
          </a:p>
          <a:p>
            <a:pPr lvl="2"/>
            <a:endParaRPr lang="en-US" sz="1500" dirty="0" smtClean="0"/>
          </a:p>
          <a:p>
            <a:pPr lvl="2"/>
            <a:r>
              <a:rPr lang="en-US" sz="1500" dirty="0" smtClean="0"/>
              <a:t>And</a:t>
            </a:r>
            <a:r>
              <a:rPr lang="en-US" sz="1500" dirty="0" smtClean="0"/>
              <a:t>, the Gini Index is (0.4)*(0.6)+(0.3)*(0.7)+(0.3)*(0.7) = </a:t>
            </a:r>
            <a:r>
              <a:rPr lang="en-US" sz="1500" b="1" dirty="0" smtClean="0"/>
              <a:t>0.66</a:t>
            </a:r>
          </a:p>
          <a:p>
            <a:pPr marL="914400" lvl="2" indent="0">
              <a:buNone/>
            </a:pPr>
            <a:endParaRPr lang="en-US" sz="1500" b="1" dirty="0" smtClean="0"/>
          </a:p>
          <a:p>
            <a:r>
              <a:rPr lang="en-US" sz="2000" dirty="0" smtClean="0"/>
              <a:t>Final tree: </a:t>
            </a:r>
          </a:p>
          <a:p>
            <a:pPr lvl="1"/>
            <a:r>
              <a:rPr lang="en-US" dirty="0" smtClean="0"/>
              <a:t>Use Gini Index to calculate ‘Information Gain’ for each variable. </a:t>
            </a:r>
          </a:p>
          <a:p>
            <a:pPr lvl="1"/>
            <a:r>
              <a:rPr lang="en-US" dirty="0" smtClean="0"/>
              <a:t>The variable providing the best ‘Information Gain’ is plotted on the tree. Repeat till a full tree is generated.</a:t>
            </a:r>
          </a:p>
          <a:p>
            <a:pPr lvl="2"/>
            <a:endParaRPr lang="en-US" b="1" baseline="30000" dirty="0" smtClean="0"/>
          </a:p>
          <a:p>
            <a:pPr marL="914400" lvl="2" indent="0">
              <a:buNone/>
            </a:pP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508165"/>
              </p:ext>
            </p:extLst>
          </p:nvPr>
        </p:nvGraphicFramePr>
        <p:xfrm>
          <a:off x="4806920" y="3508820"/>
          <a:ext cx="2478796" cy="980502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409787"/>
                <a:gridCol w="1069009"/>
              </a:tblGrid>
              <a:tr h="326834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u="none" strike="noStrike" dirty="0" smtClean="0">
                          <a:effectLst/>
                        </a:rPr>
                        <a:t>P(Yaris</a:t>
                      </a:r>
                      <a:r>
                        <a:rPr lang="en-US" sz="1100" b="1" u="none" strike="noStrike" dirty="0">
                          <a:effectLst/>
                        </a:rPr>
                        <a:t>)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u="none" strike="noStrike" dirty="0">
                          <a:effectLst/>
                        </a:rPr>
                        <a:t>0.4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326834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u="none" strike="noStrike" dirty="0" smtClean="0">
                          <a:effectLst/>
                        </a:rPr>
                        <a:t>P(Tundra</a:t>
                      </a:r>
                      <a:r>
                        <a:rPr lang="en-US" sz="1100" b="1" u="none" strike="noStrike" dirty="0">
                          <a:effectLst/>
                        </a:rPr>
                        <a:t>)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u="none" strike="noStrike" dirty="0">
                          <a:effectLst/>
                        </a:rPr>
                        <a:t>0.3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  <a:tr h="326834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1" u="none" strike="noStrike" dirty="0" smtClean="0">
                          <a:effectLst/>
                        </a:rPr>
                        <a:t>P(Prius</a:t>
                      </a:r>
                      <a:r>
                        <a:rPr lang="en-US" sz="1100" b="1" u="none" strike="noStrike" dirty="0">
                          <a:effectLst/>
                        </a:rPr>
                        <a:t>)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1" u="none" strike="noStrike" dirty="0">
                          <a:effectLst/>
                        </a:rPr>
                        <a:t>0.3</a:t>
                      </a:r>
                      <a:endParaRPr lang="en-US" sz="11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952097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4" name="Object 5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04422953"/>
              </p:ext>
            </p:extLst>
          </p:nvPr>
        </p:nvGraphicFramePr>
        <p:xfrm>
          <a:off x="2324100" y="514350"/>
          <a:ext cx="7543800" cy="58293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368" name="Acrobat Document" r:id="rId3" imgW="7543800" imgH="5829300" progId="AcroExch.Document.11">
                  <p:embed/>
                </p:oleObj>
              </mc:Choice>
              <mc:Fallback>
                <p:oleObj name="Acrobat Document" r:id="rId3" imgW="7543800" imgH="5829300" progId="AcroExch.Document.1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324100" y="514350"/>
                        <a:ext cx="7543800" cy="58293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439753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31813"/>
          </a:xfrm>
        </p:spPr>
        <p:txBody>
          <a:bodyPr>
            <a:normAutofit/>
          </a:bodyPr>
          <a:lstStyle/>
          <a:p>
            <a:r>
              <a:rPr lang="en-US" sz="2800" b="1" dirty="0"/>
              <a:t>ORIGIN OF RANDOM FORESTS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355075"/>
            <a:ext cx="8915400" cy="4556147"/>
          </a:xfrm>
        </p:spPr>
        <p:txBody>
          <a:bodyPr>
            <a:normAutofit fontScale="92500" lnSpcReduction="10000"/>
          </a:bodyPr>
          <a:lstStyle/>
          <a:p>
            <a:r>
              <a:rPr lang="en-US" sz="2000" b="1" dirty="0" smtClean="0"/>
              <a:t>Advantages of Decision Tree Models</a:t>
            </a:r>
          </a:p>
          <a:p>
            <a:pPr lvl="1"/>
            <a:r>
              <a:rPr lang="en-US" sz="1800" dirty="0" smtClean="0"/>
              <a:t>Easy to interpret and explain</a:t>
            </a:r>
          </a:p>
          <a:p>
            <a:pPr lvl="1"/>
            <a:r>
              <a:rPr lang="en-US" sz="1800" dirty="0" smtClean="0"/>
              <a:t>Implicitly perform variable screening</a:t>
            </a:r>
          </a:p>
          <a:p>
            <a:pPr lvl="2"/>
            <a:r>
              <a:rPr lang="en-US" sz="1600" dirty="0" smtClean="0"/>
              <a:t>Variables associated with top few nodes are the most important</a:t>
            </a:r>
          </a:p>
          <a:p>
            <a:pPr marL="914400" lvl="2" indent="0">
              <a:buNone/>
            </a:pPr>
            <a:endParaRPr lang="en-US" sz="1600" dirty="0" smtClean="0"/>
          </a:p>
          <a:p>
            <a:pPr lvl="1"/>
            <a:r>
              <a:rPr lang="en-US" sz="1800" dirty="0" smtClean="0"/>
              <a:t>Require relatively less data preparation effort</a:t>
            </a:r>
          </a:p>
          <a:p>
            <a:pPr lvl="2"/>
            <a:r>
              <a:rPr lang="en-US" sz="1600" dirty="0" smtClean="0"/>
              <a:t>Can handle a mix of categorical and continuous variables</a:t>
            </a:r>
          </a:p>
          <a:p>
            <a:pPr lvl="2"/>
            <a:r>
              <a:rPr lang="en-US" sz="1600" dirty="0" smtClean="0"/>
              <a:t>Can handle missing values</a:t>
            </a:r>
          </a:p>
          <a:p>
            <a:pPr lvl="2"/>
            <a:r>
              <a:rPr lang="en-US" sz="1600" dirty="0" smtClean="0"/>
              <a:t>Not sensitive to outliers</a:t>
            </a:r>
          </a:p>
          <a:p>
            <a:pPr lvl="2"/>
            <a:r>
              <a:rPr lang="en-US" sz="1600" dirty="0" smtClean="0"/>
              <a:t>Scaling of parameters ( e.g. revenue in millions and loan age in years in the same dataset) is not necessary.</a:t>
            </a:r>
          </a:p>
          <a:p>
            <a:pPr marL="914400" lvl="2" indent="0">
              <a:buNone/>
            </a:pPr>
            <a:endParaRPr lang="en-US" sz="1600" dirty="0" smtClean="0"/>
          </a:p>
          <a:p>
            <a:pPr lvl="1"/>
            <a:r>
              <a:rPr lang="en-US" sz="1800" dirty="0" smtClean="0"/>
              <a:t>Can handle non-linear relationships.</a:t>
            </a:r>
          </a:p>
          <a:p>
            <a:pPr lvl="3"/>
            <a:endParaRPr lang="en-US" dirty="0" smtClean="0"/>
          </a:p>
          <a:p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191553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4227</TotalTime>
  <Words>1686</Words>
  <Application>Microsoft Office PowerPoint</Application>
  <PresentationFormat>Widescreen</PresentationFormat>
  <Paragraphs>447</Paragraphs>
  <Slides>35</Slides>
  <Notes>4</Notes>
  <HiddenSlides>0</HiddenSlides>
  <MMClips>0</MMClips>
  <ScaleCrop>false</ScaleCrop>
  <HeadingPairs>
    <vt:vector size="8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35</vt:i4>
      </vt:variant>
    </vt:vector>
  </HeadingPairs>
  <TitlesOfParts>
    <vt:vector size="44" baseType="lpstr">
      <vt:lpstr>Arial</vt:lpstr>
      <vt:lpstr>Calibri</vt:lpstr>
      <vt:lpstr>Century Gothic</vt:lpstr>
      <vt:lpstr>Lucida Console</vt:lpstr>
      <vt:lpstr>Times New Roman</vt:lpstr>
      <vt:lpstr>Wingdings 3</vt:lpstr>
      <vt:lpstr>Wisp</vt:lpstr>
      <vt:lpstr>Acrobat Document</vt:lpstr>
      <vt:lpstr>Visio</vt:lpstr>
      <vt:lpstr>RANDOM FORESTS</vt:lpstr>
      <vt:lpstr>AGENDA</vt:lpstr>
      <vt:lpstr>DEFINITION</vt:lpstr>
      <vt:lpstr>ORIGIN OF RANDOM FORESTS</vt:lpstr>
      <vt:lpstr>ORIGIN OF RANDOM FORESTS</vt:lpstr>
      <vt:lpstr>ORIGIN OF RANDOM FORESTS</vt:lpstr>
      <vt:lpstr>ORIGIN OF RANDOM FORESTS</vt:lpstr>
      <vt:lpstr>PowerPoint Presentation</vt:lpstr>
      <vt:lpstr>ORIGIN OF RANDOM FORESTS</vt:lpstr>
      <vt:lpstr>ORIGIN OF RANDOM FORESTS</vt:lpstr>
      <vt:lpstr>ORIGIN OF RANDOM FORESTS</vt:lpstr>
      <vt:lpstr>ORIGIN OF RANDOM FORESTS</vt:lpstr>
      <vt:lpstr>ORIGIN OF RANDOM FORESTS  </vt:lpstr>
      <vt:lpstr>ORIGIN OF RANDOM FORESTS</vt:lpstr>
      <vt:lpstr>ORIGIN OF RANDOM FORESTS</vt:lpstr>
      <vt:lpstr>ORIGIN OF RANDOM FORESTS</vt:lpstr>
      <vt:lpstr>ALGORITHM</vt:lpstr>
      <vt:lpstr>ADVANTAGES OF RANDOM FORESTS</vt:lpstr>
      <vt:lpstr>SHORTCOMINGS OF RANDOM FORESTS</vt:lpstr>
      <vt:lpstr>APPLICATIONS OF RANDOM FORESTS</vt:lpstr>
      <vt:lpstr>EXAMPLE    </vt:lpstr>
      <vt:lpstr>EXAMPLE    </vt:lpstr>
      <vt:lpstr>EXAMPLE</vt:lpstr>
      <vt:lpstr>EXAMPLE</vt:lpstr>
      <vt:lpstr>EXAMPLE</vt:lpstr>
      <vt:lpstr>EXAMPLE</vt:lpstr>
      <vt:lpstr>EXAMPLE</vt:lpstr>
      <vt:lpstr>EXAMPLE</vt:lpstr>
      <vt:lpstr>EXAMPLE</vt:lpstr>
      <vt:lpstr>EXAMPLE</vt:lpstr>
      <vt:lpstr>EXAMPLE</vt:lpstr>
      <vt:lpstr>EXAMPLE</vt:lpstr>
      <vt:lpstr>EXAMPLE</vt:lpstr>
      <vt:lpstr>EXAMPLE</vt:lpstr>
      <vt:lpstr>REFERENCES</vt:lpstr>
    </vt:vector>
  </TitlesOfParts>
  <Company>CIBER, Inc.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RANDOM FORESTS</dc:title>
  <dc:creator>Windows User</dc:creator>
  <cp:lastModifiedBy>Windows User</cp:lastModifiedBy>
  <cp:revision>284</cp:revision>
  <dcterms:created xsi:type="dcterms:W3CDTF">2015-07-27T00:26:37Z</dcterms:created>
  <dcterms:modified xsi:type="dcterms:W3CDTF">2015-08-12T06:13:09Z</dcterms:modified>
</cp:coreProperties>
</file>

<file path=docProps/thumbnail.jpeg>
</file>